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4" r:id="rId1"/>
    <p:sldMasterId id="2147483657" r:id="rId2"/>
    <p:sldMasterId id="2147483658" r:id="rId3"/>
  </p:sldMasterIdLst>
  <p:notesMasterIdLst>
    <p:notesMasterId r:id="rId26"/>
  </p:notesMasterIdLst>
  <p:handoutMasterIdLst>
    <p:handoutMasterId r:id="rId27"/>
  </p:handoutMasterIdLst>
  <p:sldIdLst>
    <p:sldId id="284" r:id="rId4"/>
    <p:sldId id="263" r:id="rId5"/>
    <p:sldId id="438" r:id="rId6"/>
    <p:sldId id="439" r:id="rId7"/>
    <p:sldId id="451" r:id="rId8"/>
    <p:sldId id="440" r:id="rId9"/>
    <p:sldId id="423" r:id="rId10"/>
    <p:sldId id="441" r:id="rId11"/>
    <p:sldId id="442" r:id="rId12"/>
    <p:sldId id="443" r:id="rId13"/>
    <p:sldId id="444" r:id="rId14"/>
    <p:sldId id="445" r:id="rId15"/>
    <p:sldId id="362" r:id="rId16"/>
    <p:sldId id="452" r:id="rId17"/>
    <p:sldId id="426" r:id="rId18"/>
    <p:sldId id="446" r:id="rId19"/>
    <p:sldId id="447" r:id="rId20"/>
    <p:sldId id="449" r:id="rId21"/>
    <p:sldId id="450" r:id="rId22"/>
    <p:sldId id="448" r:id="rId23"/>
    <p:sldId id="429" r:id="rId24"/>
    <p:sldId id="301" r:id="rId2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7F9EFDDD-E5C2-4ECA-906E-D54948182A6E}">
          <p14:sldIdLst>
            <p14:sldId id="284"/>
            <p14:sldId id="263"/>
            <p14:sldId id="438"/>
            <p14:sldId id="439"/>
            <p14:sldId id="451"/>
            <p14:sldId id="440"/>
            <p14:sldId id="423"/>
            <p14:sldId id="441"/>
            <p14:sldId id="442"/>
            <p14:sldId id="443"/>
            <p14:sldId id="444"/>
            <p14:sldId id="445"/>
            <p14:sldId id="362"/>
            <p14:sldId id="452"/>
            <p14:sldId id="426"/>
            <p14:sldId id="446"/>
            <p14:sldId id="447"/>
            <p14:sldId id="449"/>
            <p14:sldId id="450"/>
            <p14:sldId id="448"/>
            <p14:sldId id="429"/>
            <p14:sldId id="3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88" userDrawn="1">
          <p15:clr>
            <a:srgbClr val="A4A3A4"/>
          </p15:clr>
        </p15:guide>
        <p15:guide id="2" pos="7423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0BF4AC1-047C-FB45-7296-9C3969B8F838}" name="Annie Blaney" initials="AB" userId="S::ABlaney@saiinc.qc.ca::46bf71a1-678c-49d0-8a3a-0dad4f088da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3C4C"/>
    <a:srgbClr val="3C6D92"/>
    <a:srgbClr val="1F4E79"/>
    <a:srgbClr val="243D4D"/>
    <a:srgbClr val="76BCE0"/>
    <a:srgbClr val="969CA0"/>
    <a:srgbClr val="DBDBDB"/>
    <a:srgbClr val="000000"/>
    <a:srgbClr val="3C7094"/>
    <a:srgbClr val="3C7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830"/>
  </p:normalViewPr>
  <p:slideViewPr>
    <p:cSldViewPr snapToGrid="0" snapToObjects="1" showGuides="1">
      <p:cViewPr varScale="1">
        <p:scale>
          <a:sx n="111" d="100"/>
          <a:sy n="111" d="100"/>
        </p:scale>
        <p:origin x="600" y="96"/>
      </p:cViewPr>
      <p:guideLst>
        <p:guide orient="horz" pos="4088"/>
        <p:guide pos="742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microsoft.com/office/2018/10/relationships/authors" Target="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AIADI004-V.saiinc.local\data\S\D-F\FAS\ASS\ACCAP%20et%20AQPP\Donn&#233;es%20pour%20pr&#233;sentation%20MSSS%20et%20graphiqu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AIADI004-V.saiinc.local\data\S\D-F\FAS\ASS\ACCAP%20et%20AQPP\Donn&#233;es%20pour%20pr&#233;sentation%20MSSS%20et%20graphiqu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AIADI004-V.saiinc.local\data\S\D-F\FAS\ASS\ACCAP%20et%20AQPP\Donn&#233;es%20pour%20pr&#233;sentation%20MSSS%20et%20graphiqu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AIADI004-V.saiinc.local\data\S\D-F\FAS\ASS\ACCAP%20et%20AQPP\Donn&#233;es%20pour%20pr&#233;sentation%20MSSS%20et%20graphiqu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'Données graphiques'!$M$33</c:f>
              <c:strCache>
                <c:ptCount val="1"/>
                <c:pt idx="0">
                  <c:v>Prime assurance médicaments - FSSS-CSN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'Données graphiques'!$L$34:$L$55</c:f>
              <c:numCache>
                <c:formatCode>General</c:formatCode>
                <c:ptCount val="2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</c:numCache>
            </c:numRef>
          </c:cat>
          <c:val>
            <c:numRef>
              <c:f>'Données graphiques'!$M$34:$M$55</c:f>
              <c:numCache>
                <c:formatCode>0.000</c:formatCode>
                <c:ptCount val="22"/>
                <c:pt idx="0">
                  <c:v>1</c:v>
                </c:pt>
                <c:pt idx="1">
                  <c:v>1</c:v>
                </c:pt>
                <c:pt idx="2">
                  <c:v>1.1299481865284977</c:v>
                </c:pt>
                <c:pt idx="3">
                  <c:v>1.2215544041450779</c:v>
                </c:pt>
                <c:pt idx="4">
                  <c:v>1.3620725388601036</c:v>
                </c:pt>
                <c:pt idx="5">
                  <c:v>1.343419689119171</c:v>
                </c:pt>
                <c:pt idx="6">
                  <c:v>1.4675647668393783</c:v>
                </c:pt>
                <c:pt idx="7">
                  <c:v>1.6263212435233163</c:v>
                </c:pt>
                <c:pt idx="8">
                  <c:v>1.8101554404145082</c:v>
                </c:pt>
                <c:pt idx="9">
                  <c:v>1.9548186528497411</c:v>
                </c:pt>
                <c:pt idx="10">
                  <c:v>2.0955440414507773</c:v>
                </c:pt>
                <c:pt idx="11">
                  <c:v>2.035440414507772</c:v>
                </c:pt>
                <c:pt idx="12">
                  <c:v>2.3001036269430055</c:v>
                </c:pt>
                <c:pt idx="13">
                  <c:v>2.4404145077720205</c:v>
                </c:pt>
                <c:pt idx="14">
                  <c:v>2.4404145077720205</c:v>
                </c:pt>
                <c:pt idx="15">
                  <c:v>2.4750259067357514</c:v>
                </c:pt>
                <c:pt idx="16">
                  <c:v>2.4551295336787566</c:v>
                </c:pt>
                <c:pt idx="17">
                  <c:v>2.6269430051813472</c:v>
                </c:pt>
                <c:pt idx="18">
                  <c:v>2.6479757618336697</c:v>
                </c:pt>
                <c:pt idx="19">
                  <c:v>2.9101167998594897</c:v>
                </c:pt>
                <c:pt idx="20">
                  <c:v>3.1720382892772467</c:v>
                </c:pt>
                <c:pt idx="21">
                  <c:v>3.4385702994643026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99B-4C77-BF7D-89308441D0EE}"/>
            </c:ext>
          </c:extLst>
        </c:ser>
        <c:ser>
          <c:idx val="1"/>
          <c:order val="1"/>
          <c:tx>
            <c:strRef>
              <c:f>'Données graphiques'!$N$33</c:f>
              <c:strCache>
                <c:ptCount val="1"/>
                <c:pt idx="0">
                  <c:v>Prime RAMQ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'Données graphiques'!$L$34:$L$55</c:f>
              <c:numCache>
                <c:formatCode>General</c:formatCode>
                <c:ptCount val="2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</c:numCache>
            </c:numRef>
          </c:cat>
          <c:val>
            <c:numRef>
              <c:f>'Données graphiques'!$N$34:$N$55</c:f>
              <c:numCache>
                <c:formatCode>0.000</c:formatCode>
                <c:ptCount val="22"/>
                <c:pt idx="0">
                  <c:v>1</c:v>
                </c:pt>
                <c:pt idx="1">
                  <c:v>1.0739130434782609</c:v>
                </c:pt>
                <c:pt idx="2">
                  <c:v>1.1326086956521739</c:v>
                </c:pt>
                <c:pt idx="3">
                  <c:v>1.1695652173913043</c:v>
                </c:pt>
                <c:pt idx="4">
                  <c:v>1.2108695652173913</c:v>
                </c:pt>
                <c:pt idx="5">
                  <c:v>1.2391304347826086</c:v>
                </c:pt>
                <c:pt idx="6">
                  <c:v>1.2717391304347827</c:v>
                </c:pt>
                <c:pt idx="7">
                  <c:v>1.3043478260869565</c:v>
                </c:pt>
                <c:pt idx="8">
                  <c:v>1.2239130434782608</c:v>
                </c:pt>
                <c:pt idx="9">
                  <c:v>1.258695652173913</c:v>
                </c:pt>
                <c:pt idx="10">
                  <c:v>1.3195652173913044</c:v>
                </c:pt>
                <c:pt idx="11">
                  <c:v>1.3282608695652174</c:v>
                </c:pt>
                <c:pt idx="12">
                  <c:v>1.3913043478260869</c:v>
                </c:pt>
                <c:pt idx="13">
                  <c:v>1.4347826086956521</c:v>
                </c:pt>
                <c:pt idx="14">
                  <c:v>1.45</c:v>
                </c:pt>
                <c:pt idx="15">
                  <c:v>1.3391304347826087</c:v>
                </c:pt>
                <c:pt idx="16">
                  <c:v>1.3826086956521739</c:v>
                </c:pt>
                <c:pt idx="17">
                  <c:v>1.4391304347826086</c:v>
                </c:pt>
                <c:pt idx="18">
                  <c:v>1.5434782608695652</c:v>
                </c:pt>
                <c:pt idx="19">
                  <c:v>1.5434782608695652</c:v>
                </c:pt>
                <c:pt idx="20">
                  <c:v>1.5891304347826087</c:v>
                </c:pt>
                <c:pt idx="21">
                  <c:v>1.6173913043478261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99B-4C77-BF7D-89308441D0EE}"/>
            </c:ext>
          </c:extLst>
        </c:ser>
        <c:ser>
          <c:idx val="2"/>
          <c:order val="2"/>
          <c:tx>
            <c:strRef>
              <c:f>'Données graphiques'!$O$33</c:f>
              <c:strCache>
                <c:ptCount val="1"/>
                <c:pt idx="0">
                  <c:v>IPC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'Données graphiques'!$L$34:$L$55</c:f>
              <c:numCache>
                <c:formatCode>General</c:formatCode>
                <c:ptCount val="2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</c:numCache>
            </c:numRef>
          </c:cat>
          <c:val>
            <c:numRef>
              <c:f>'Données graphiques'!$O$34:$O$55</c:f>
              <c:numCache>
                <c:formatCode>0.000</c:formatCode>
                <c:ptCount val="22"/>
                <c:pt idx="0">
                  <c:v>1</c:v>
                </c:pt>
                <c:pt idx="1">
                  <c:v>1.0240153701887085</c:v>
                </c:pt>
                <c:pt idx="2">
                  <c:v>1.0489913405271465</c:v>
                </c:pt>
                <c:pt idx="3">
                  <c:v>1.0720461105661252</c:v>
                </c:pt>
                <c:pt idx="4">
                  <c:v>1.0902978065673623</c:v>
                </c:pt>
                <c:pt idx="5">
                  <c:v>1.0941402804553744</c:v>
                </c:pt>
                <c:pt idx="6">
                  <c:v>1.1143131767560708</c:v>
                </c:pt>
                <c:pt idx="7">
                  <c:v>1.150816568758545</c:v>
                </c:pt>
                <c:pt idx="8">
                  <c:v>1.1738712655084302</c:v>
                </c:pt>
                <c:pt idx="9">
                  <c:v>1.1786743395461718</c:v>
                </c:pt>
                <c:pt idx="10">
                  <c:v>1.2026897097348803</c:v>
                </c:pt>
                <c:pt idx="11">
                  <c:v>1.2122958578103638</c:v>
                </c:pt>
                <c:pt idx="12">
                  <c:v>1.2324688274001536</c:v>
                </c:pt>
                <c:pt idx="13">
                  <c:v>1.2526416504117563</c:v>
                </c:pt>
                <c:pt idx="14">
                  <c:v>1.2804995677775706</c:v>
                </c:pt>
                <c:pt idx="15">
                  <c:v>1.3064361382657381</c:v>
                </c:pt>
                <c:pt idx="16">
                  <c:v>1.3035542645274558</c:v>
                </c:pt>
                <c:pt idx="17">
                  <c:v>1.3477426043059542</c:v>
                </c:pt>
                <c:pt idx="18">
                  <c:v>1.4390010110230462</c:v>
                </c:pt>
                <c:pt idx="19">
                  <c:v>1.5024015003743241</c:v>
                </c:pt>
                <c:pt idx="20">
                  <c:v>1.542747439553904</c:v>
                </c:pt>
                <c:pt idx="21">
                  <c:v>1.5494717138911049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99B-4C77-BF7D-89308441D0EE}"/>
            </c:ext>
          </c:extLst>
        </c:ser>
        <c:ser>
          <c:idx val="3"/>
          <c:order val="3"/>
          <c:tx>
            <c:strRef>
              <c:f>'Données graphiques'!$P$33</c:f>
              <c:strCache>
                <c:ptCount val="1"/>
                <c:pt idx="0">
                  <c:v>Salaire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'Données graphiques'!$L$34:$L$55</c:f>
              <c:numCache>
                <c:formatCode>General</c:formatCode>
                <c:ptCount val="2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</c:numCache>
            </c:numRef>
          </c:cat>
          <c:val>
            <c:numRef>
              <c:f>'Données graphiques'!$P$34:$P$55</c:f>
              <c:numCache>
                <c:formatCode>0.000</c:formatCode>
                <c:ptCount val="22"/>
                <c:pt idx="0">
                  <c:v>1</c:v>
                </c:pt>
                <c:pt idx="1">
                  <c:v>1.0358987278540144</c:v>
                </c:pt>
                <c:pt idx="2">
                  <c:v>1.0648305831890219</c:v>
                </c:pt>
                <c:pt idx="3">
                  <c:v>1.1089023198486021</c:v>
                </c:pt>
                <c:pt idx="4">
                  <c:v>1.1493558208568477</c:v>
                </c:pt>
                <c:pt idx="5">
                  <c:v>1.1599977413632259</c:v>
                </c:pt>
                <c:pt idx="6">
                  <c:v>1.1993160349007881</c:v>
                </c:pt>
                <c:pt idx="7">
                  <c:v>1.2337959266247895</c:v>
                </c:pt>
                <c:pt idx="8">
                  <c:v>1.2613939045213267</c:v>
                </c:pt>
                <c:pt idx="9">
                  <c:v>1.2847636069875017</c:v>
                </c:pt>
                <c:pt idx="10">
                  <c:v>1.3215278569243671</c:v>
                </c:pt>
                <c:pt idx="11">
                  <c:v>1.3538651614630839</c:v>
                </c:pt>
                <c:pt idx="12">
                  <c:v>1.35421989214663</c:v>
                </c:pt>
                <c:pt idx="13">
                  <c:v>1.3779158325241616</c:v>
                </c:pt>
                <c:pt idx="14">
                  <c:v>1.4114875929132846</c:v>
                </c:pt>
                <c:pt idx="15">
                  <c:v>1.4439525519997423</c:v>
                </c:pt>
                <c:pt idx="16">
                  <c:v>1.5802825859451131</c:v>
                </c:pt>
                <c:pt idx="17">
                  <c:v>1.5962738728726984</c:v>
                </c:pt>
                <c:pt idx="18">
                  <c:v>1.6496253330363388</c:v>
                </c:pt>
                <c:pt idx="19">
                  <c:v>1.702338347252933</c:v>
                </c:pt>
                <c:pt idx="20">
                  <c:v>1.768758203580078</c:v>
                </c:pt>
                <c:pt idx="21">
                  <c:v>1.8428685102731599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99B-4C77-BF7D-89308441D0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71682095"/>
        <c:axId val="1687758431"/>
      </c:lineChart>
      <c:catAx>
        <c:axId val="177168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87758431"/>
        <c:crosses val="autoZero"/>
        <c:auto val="1"/>
        <c:lblAlgn val="ctr"/>
        <c:lblOffset val="100"/>
        <c:noMultiLvlLbl val="0"/>
      </c:catAx>
      <c:valAx>
        <c:axId val="1687758431"/>
        <c:scaling>
          <c:orientation val="minMax"/>
          <c:max val="3.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7168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191895211848492E-2"/>
          <c:y val="5.6411809168177521E-2"/>
          <c:w val="0.90257944716357874"/>
          <c:h val="0.73169892084653254"/>
        </c:manualLayout>
      </c:layout>
      <c:lineChart>
        <c:grouping val="standard"/>
        <c:varyColors val="0"/>
        <c:ser>
          <c:idx val="0"/>
          <c:order val="0"/>
          <c:tx>
            <c:strRef>
              <c:f>'Données graphiques'!$Y$29</c:f>
              <c:strCache>
                <c:ptCount val="1"/>
                <c:pt idx="0">
                  <c:v>Régime FSSS-CSN - Individuelle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2687675299213009E-2"/>
                  <c:y val="-3.9497208278891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58-4B5C-A7F8-FC5981C96DC3}"/>
                </c:ext>
              </c:extLst>
            </c:dLbl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D58-4B5C-A7F8-FC5981C96D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'Données graphiques'!$X$30:$X$51</c:f>
              <c:numCache>
                <c:formatCode>General</c:formatCode>
                <c:ptCount val="2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</c:numCache>
            </c:numRef>
          </c:cat>
          <c:val>
            <c:numRef>
              <c:f>'Données graphiques'!$Y$30:$Y$51</c:f>
              <c:numCache>
                <c:formatCode>0.0%</c:formatCode>
                <c:ptCount val="22"/>
                <c:pt idx="0">
                  <c:v>2.0749379351052935E-2</c:v>
                </c:pt>
                <c:pt idx="1">
                  <c:v>2.0632250379781801E-2</c:v>
                </c:pt>
                <c:pt idx="2">
                  <c:v>2.1940782259047161E-2</c:v>
                </c:pt>
                <c:pt idx="3">
                  <c:v>2.2963158101678927E-2</c:v>
                </c:pt>
                <c:pt idx="4">
                  <c:v>2.4756339581036388E-2</c:v>
                </c:pt>
                <c:pt idx="5">
                  <c:v>2.3941397949673815E-2</c:v>
                </c:pt>
                <c:pt idx="6">
                  <c:v>2.6025263860807626E-2</c:v>
                </c:pt>
                <c:pt idx="7">
                  <c:v>2.7564506692669088E-2</c:v>
                </c:pt>
                <c:pt idx="8">
                  <c:v>3.0228906823184163E-2</c:v>
                </c:pt>
                <c:pt idx="9">
                  <c:v>3.2074561027102183E-2</c:v>
                </c:pt>
                <c:pt idx="10">
                  <c:v>3.371568973931776E-2</c:v>
                </c:pt>
                <c:pt idx="11">
                  <c:v>3.2423326277895369E-2</c:v>
                </c:pt>
                <c:pt idx="12">
                  <c:v>3.4740541736464486E-2</c:v>
                </c:pt>
                <c:pt idx="13">
                  <c:v>3.623174899036969E-2</c:v>
                </c:pt>
                <c:pt idx="14">
                  <c:v>3.5527598391616913E-2</c:v>
                </c:pt>
                <c:pt idx="15">
                  <c:v>3.5125783361549201E-2</c:v>
                </c:pt>
                <c:pt idx="16">
                  <c:v>3.3243872722636215E-2</c:v>
                </c:pt>
                <c:pt idx="17">
                  <c:v>3.4870554251669982E-2</c:v>
                </c:pt>
                <c:pt idx="18">
                  <c:v>3.3766614910337805E-2</c:v>
                </c:pt>
                <c:pt idx="19">
                  <c:v>3.501922499223168E-2</c:v>
                </c:pt>
                <c:pt idx="20">
                  <c:v>3.7129179721974284E-2</c:v>
                </c:pt>
                <c:pt idx="21">
                  <c:v>3.9223870183995778E-2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D58-4B5C-A7F8-FC5981C96DC3}"/>
            </c:ext>
          </c:extLst>
        </c:ser>
        <c:ser>
          <c:idx val="1"/>
          <c:order val="1"/>
          <c:tx>
            <c:strRef>
              <c:f>'Données graphiques'!$Z$29</c:f>
              <c:strCache>
                <c:ptCount val="1"/>
                <c:pt idx="0">
                  <c:v>Régime FSSS-CSN - Familiale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1100519665627742E-2"/>
                  <c:y val="-4.4126862461644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58-4B5C-A7F8-FC5981C96DC3}"/>
                </c:ext>
              </c:extLst>
            </c:dLbl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58-4B5C-A7F8-FC5981C96D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'Données graphiques'!$X$30:$X$51</c:f>
              <c:numCache>
                <c:formatCode>General</c:formatCode>
                <c:ptCount val="2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</c:numCache>
            </c:numRef>
          </c:cat>
          <c:val>
            <c:numRef>
              <c:f>'Données graphiques'!$Z$30:$Z$51</c:f>
              <c:numCache>
                <c:formatCode>0.0%</c:formatCode>
                <c:ptCount val="22"/>
                <c:pt idx="0">
                  <c:v>4.5652419228832834E-2</c:v>
                </c:pt>
                <c:pt idx="1">
                  <c:v>4.5394714127882894E-2</c:v>
                </c:pt>
                <c:pt idx="2">
                  <c:v>4.8273262661955252E-2</c:v>
                </c:pt>
                <c:pt idx="3">
                  <c:v>5.0520662131875928E-2</c:v>
                </c:pt>
                <c:pt idx="4">
                  <c:v>5.4468919895069003E-2</c:v>
                </c:pt>
                <c:pt idx="5">
                  <c:v>5.2677576887232062E-2</c:v>
                </c:pt>
                <c:pt idx="6">
                  <c:v>5.7266902858414792E-2</c:v>
                </c:pt>
                <c:pt idx="7">
                  <c:v>6.0655828384008514E-2</c:v>
                </c:pt>
                <c:pt idx="8">
                  <c:v>6.6520350766865827E-2</c:v>
                </c:pt>
                <c:pt idx="9">
                  <c:v>7.0584988242563637E-2</c:v>
                </c:pt>
                <c:pt idx="10">
                  <c:v>7.4189192373066773E-2</c:v>
                </c:pt>
                <c:pt idx="11">
                  <c:v>7.1364743920934656E-2</c:v>
                </c:pt>
                <c:pt idx="12">
                  <c:v>7.6467777110528143E-2</c:v>
                </c:pt>
                <c:pt idx="13">
                  <c:v>7.9743709226467854E-2</c:v>
                </c:pt>
                <c:pt idx="14">
                  <c:v>7.819391982454002E-2</c:v>
                </c:pt>
                <c:pt idx="15">
                  <c:v>7.7322046986842488E-2</c:v>
                </c:pt>
                <c:pt idx="16">
                  <c:v>7.3171110418496582E-2</c:v>
                </c:pt>
                <c:pt idx="17">
                  <c:v>7.6746705181440694E-2</c:v>
                </c:pt>
                <c:pt idx="18">
                  <c:v>7.494647450010751E-2</c:v>
                </c:pt>
                <c:pt idx="19">
                  <c:v>7.7726026000005194E-2</c:v>
                </c:pt>
                <c:pt idx="20">
                  <c:v>8.2415484501933395E-2</c:v>
                </c:pt>
                <c:pt idx="21">
                  <c:v>8.7064095071108544E-2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D58-4B5C-A7F8-FC5981C96DC3}"/>
            </c:ext>
          </c:extLst>
        </c:ser>
        <c:ser>
          <c:idx val="2"/>
          <c:order val="2"/>
          <c:tx>
            <c:strRef>
              <c:f>'Données graphiques'!$AA$29</c:f>
              <c:strCache>
                <c:ptCount val="1"/>
                <c:pt idx="0">
                  <c:v>Régime RAMQ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9130447083724587E-2"/>
                  <c:y val="3.1613732872917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D58-4B5C-A7F8-FC5981C96DC3}"/>
                </c:ext>
              </c:extLst>
            </c:dLbl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58-4B5C-A7F8-FC5981C96D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'Données graphiques'!$X$30:$X$51</c:f>
              <c:numCache>
                <c:formatCode>General</c:formatCode>
                <c:ptCount val="2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</c:numCache>
            </c:numRef>
          </c:cat>
          <c:val>
            <c:numRef>
              <c:f>'Données graphiques'!$AA$30:$AA$51</c:f>
              <c:numCache>
                <c:formatCode>0.0%</c:formatCode>
                <c:ptCount val="22"/>
                <c:pt idx="0">
                  <c:v>1.5357639357222697E-2</c:v>
                </c:pt>
                <c:pt idx="1">
                  <c:v>1.6399668554067118E-2</c:v>
                </c:pt>
                <c:pt idx="2">
                  <c:v>1.6277536686943293E-2</c:v>
                </c:pt>
                <c:pt idx="3">
                  <c:v>1.6272014856531038E-2</c:v>
                </c:pt>
                <c:pt idx="4">
                  <c:v>1.6289455136734913E-2</c:v>
                </c:pt>
                <c:pt idx="5">
                  <c:v>1.6345257724568071E-2</c:v>
                </c:pt>
                <c:pt idx="6">
                  <c:v>1.6694181150414572E-2</c:v>
                </c:pt>
                <c:pt idx="7">
                  <c:v>1.6365161299121054E-2</c:v>
                </c:pt>
                <c:pt idx="8">
                  <c:v>1.5130381968239638E-2</c:v>
                </c:pt>
                <c:pt idx="9">
                  <c:v>1.5289288387930703E-2</c:v>
                </c:pt>
                <c:pt idx="10">
                  <c:v>1.5715759644673668E-2</c:v>
                </c:pt>
                <c:pt idx="11">
                  <c:v>1.5666405559907334E-2</c:v>
                </c:pt>
                <c:pt idx="12">
                  <c:v>1.55601533647616E-2</c:v>
                </c:pt>
                <c:pt idx="13">
                  <c:v>1.5771739909670946E-2</c:v>
                </c:pt>
                <c:pt idx="14">
                  <c:v>1.562924707801033E-2</c:v>
                </c:pt>
                <c:pt idx="15">
                  <c:v>1.407366283067967E-2</c:v>
                </c:pt>
                <c:pt idx="16">
                  <c:v>1.3861977424156893E-2</c:v>
                </c:pt>
                <c:pt idx="17">
                  <c:v>1.4143924041572883E-2</c:v>
                </c:pt>
                <c:pt idx="18">
                  <c:v>1.4695974441423605E-2</c:v>
                </c:pt>
                <c:pt idx="19">
                  <c:v>1.386810842907537E-2</c:v>
                </c:pt>
                <c:pt idx="20">
                  <c:v>1.3889627811177065E-2</c:v>
                </c:pt>
                <c:pt idx="21">
                  <c:v>1.3776438401822045E-2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D58-4B5C-A7F8-FC5981C96D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64528383"/>
        <c:axId val="1676771311"/>
      </c:lineChart>
      <c:catAx>
        <c:axId val="1364528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76771311"/>
        <c:crosses val="autoZero"/>
        <c:auto val="1"/>
        <c:lblAlgn val="ctr"/>
        <c:lblOffset val="100"/>
        <c:noMultiLvlLbl val="0"/>
      </c:catAx>
      <c:valAx>
        <c:axId val="1676771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645283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'Données graphiques'!$Y$29</c:f>
              <c:strCache>
                <c:ptCount val="1"/>
                <c:pt idx="0">
                  <c:v>Régime FSSS-CSN - Individuelle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7361084877506275E-2"/>
                  <c:y val="-4.2372218873178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001-40EE-A1DB-5935C877D0F8}"/>
                </c:ext>
              </c:extLst>
            </c:dLbl>
            <c:dLbl>
              <c:idx val="21"/>
              <c:layout>
                <c:manualLayout>
                  <c:x val="0"/>
                  <c:y val="-3.7607886699578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001-40EE-A1DB-5935C877D0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'Données graphiques'!$X$56:$X$77</c:f>
              <c:numCache>
                <c:formatCode>General</c:formatCode>
                <c:ptCount val="2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</c:numCache>
            </c:numRef>
          </c:cat>
          <c:val>
            <c:numRef>
              <c:f>'Données graphiques'!$Y$56:$Y$77</c:f>
              <c:numCache>
                <c:formatCode>0.0%</c:formatCode>
                <c:ptCount val="22"/>
                <c:pt idx="0">
                  <c:v>2.318271748617981E-2</c:v>
                </c:pt>
                <c:pt idx="1">
                  <c:v>2.3104291513628458E-2</c:v>
                </c:pt>
                <c:pt idx="2">
                  <c:v>2.3034944459842659E-2</c:v>
                </c:pt>
                <c:pt idx="3">
                  <c:v>2.4340335083770943E-2</c:v>
                </c:pt>
                <c:pt idx="4">
                  <c:v>2.6505179607204648E-2</c:v>
                </c:pt>
                <c:pt idx="5">
                  <c:v>2.5624034951223888E-2</c:v>
                </c:pt>
                <c:pt idx="6">
                  <c:v>2.7852069478908188E-2</c:v>
                </c:pt>
                <c:pt idx="7">
                  <c:v>2.9907015215342298E-2</c:v>
                </c:pt>
                <c:pt idx="8">
                  <c:v>3.2797922747431874E-2</c:v>
                </c:pt>
                <c:pt idx="9">
                  <c:v>3.4803993146092532E-2</c:v>
                </c:pt>
                <c:pt idx="10">
                  <c:v>3.65741095715355E-2</c:v>
                </c:pt>
                <c:pt idx="11">
                  <c:v>3.515735068220837E-2</c:v>
                </c:pt>
                <c:pt idx="12">
                  <c:v>3.8310799742074901E-2</c:v>
                </c:pt>
                <c:pt idx="13">
                  <c:v>3.9960255597622195E-2</c:v>
                </c:pt>
                <c:pt idx="14">
                  <c:v>3.9169787241188227E-2</c:v>
                </c:pt>
                <c:pt idx="15">
                  <c:v>3.8750634840020316E-2</c:v>
                </c:pt>
                <c:pt idx="16">
                  <c:v>3.769682560082252E-2</c:v>
                </c:pt>
                <c:pt idx="17">
                  <c:v>3.9549584173387095E-2</c:v>
                </c:pt>
                <c:pt idx="18">
                  <c:v>3.7516385937407373E-2</c:v>
                </c:pt>
                <c:pt idx="19">
                  <c:v>3.8888087035982066E-2</c:v>
                </c:pt>
                <c:pt idx="20">
                  <c:v>4.1231558916622973E-2</c:v>
                </c:pt>
                <c:pt idx="21">
                  <c:v>4.3566638426764823E-2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001-40EE-A1DB-5935C877D0F8}"/>
            </c:ext>
          </c:extLst>
        </c:ser>
        <c:ser>
          <c:idx val="1"/>
          <c:order val="1"/>
          <c:tx>
            <c:strRef>
              <c:f>'Données graphiques'!$Z$29</c:f>
              <c:strCache>
                <c:ptCount val="1"/>
                <c:pt idx="0">
                  <c:v>Régime FSSS-CSN - Familiale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6161684464383663E-2"/>
                  <c:y val="-4.6296316323040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001-40EE-A1DB-5935C877D0F8}"/>
                </c:ext>
              </c:extLst>
            </c:dLbl>
            <c:dLbl>
              <c:idx val="21"/>
              <c:layout>
                <c:manualLayout>
                  <c:x val="0"/>
                  <c:y val="-4.2308872537025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001-40EE-A1DB-5935C877D0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'Données graphiques'!$X$56:$X$77</c:f>
              <c:numCache>
                <c:formatCode>General</c:formatCode>
                <c:ptCount val="2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</c:numCache>
            </c:numRef>
          </c:cat>
          <c:val>
            <c:numRef>
              <c:f>'Données graphiques'!$Z$56:$Z$77</c:f>
              <c:numCache>
                <c:formatCode>0.0%</c:formatCode>
                <c:ptCount val="22"/>
                <c:pt idx="0">
                  <c:v>5.1006206963437106E-2</c:v>
                </c:pt>
                <c:pt idx="1">
                  <c:v>5.0833655519041177E-2</c:v>
                </c:pt>
                <c:pt idx="2">
                  <c:v>5.0680596123915324E-2</c:v>
                </c:pt>
                <c:pt idx="3">
                  <c:v>5.3550554305242984E-2</c:v>
                </c:pt>
                <c:pt idx="4">
                  <c:v>5.8316719242902215E-2</c:v>
                </c:pt>
                <c:pt idx="5">
                  <c:v>5.6379835218544887E-2</c:v>
                </c:pt>
                <c:pt idx="6">
                  <c:v>6.1286669975186107E-2</c:v>
                </c:pt>
                <c:pt idx="7">
                  <c:v>6.5810529555465805E-2</c:v>
                </c:pt>
                <c:pt idx="8">
                  <c:v>7.2173609794928192E-2</c:v>
                </c:pt>
                <c:pt idx="9">
                  <c:v>7.6591522014452795E-2</c:v>
                </c:pt>
                <c:pt idx="10">
                  <c:v>8.0478960147507161E-2</c:v>
                </c:pt>
                <c:pt idx="11">
                  <c:v>7.7382416192283365E-2</c:v>
                </c:pt>
                <c:pt idx="12">
                  <c:v>8.4326310102647226E-2</c:v>
                </c:pt>
                <c:pt idx="13">
                  <c:v>8.794990834803762E-2</c:v>
                </c:pt>
                <c:pt idx="14">
                  <c:v>8.6210139208409586E-2</c:v>
                </c:pt>
                <c:pt idx="15">
                  <c:v>8.5301397467193091E-2</c:v>
                </c:pt>
                <c:pt idx="16">
                  <c:v>8.2972240071970182E-2</c:v>
                </c:pt>
                <c:pt idx="17">
                  <c:v>8.7044795866935476E-2</c:v>
                </c:pt>
                <c:pt idx="18">
                  <c:v>8.3269254838253634E-2</c:v>
                </c:pt>
                <c:pt idx="19">
                  <c:v>8.6313059889809515E-2</c:v>
                </c:pt>
                <c:pt idx="20">
                  <c:v>9.1521518394126408E-2</c:v>
                </c:pt>
                <c:pt idx="21">
                  <c:v>9.6703612675735642E-2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001-40EE-A1DB-5935C877D0F8}"/>
            </c:ext>
          </c:extLst>
        </c:ser>
        <c:ser>
          <c:idx val="2"/>
          <c:order val="2"/>
          <c:tx>
            <c:strRef>
              <c:f>'Données graphiques'!$AA$29</c:f>
              <c:strCache>
                <c:ptCount val="1"/>
                <c:pt idx="0">
                  <c:v>Régime RAMQ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1225326350241543E-2"/>
                  <c:y val="3.838477969282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001-40EE-A1DB-5935C877D0F8}"/>
                </c:ext>
              </c:extLst>
            </c:dLbl>
            <c:dLbl>
              <c:idx val="21"/>
              <c:layout>
                <c:manualLayout>
                  <c:x val="0"/>
                  <c:y val="3.2906900862131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001-40EE-A1DB-5935C877D0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'Données graphiques'!$X$56:$X$77</c:f>
              <c:numCache>
                <c:formatCode>General</c:formatCode>
                <c:ptCount val="2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</c:numCache>
            </c:numRef>
          </c:cat>
          <c:val>
            <c:numRef>
              <c:f>'Données graphiques'!$AA$56:$AA$77</c:f>
              <c:numCache>
                <c:formatCode>0.0%</c:formatCode>
                <c:ptCount val="22"/>
                <c:pt idx="0">
                  <c:v>1.7158672963153616E-2</c:v>
                </c:pt>
                <c:pt idx="1">
                  <c:v>1.8364585346994009E-2</c:v>
                </c:pt>
                <c:pt idx="2">
                  <c:v>1.7089279183388303E-2</c:v>
                </c:pt>
                <c:pt idx="3">
                  <c:v>1.72479017190195E-2</c:v>
                </c:pt>
                <c:pt idx="4">
                  <c:v>1.7440176593529602E-2</c:v>
                </c:pt>
                <c:pt idx="5">
                  <c:v>1.7494026710616568E-2</c:v>
                </c:pt>
                <c:pt idx="6">
                  <c:v>1.7866004962779156E-2</c:v>
                </c:pt>
                <c:pt idx="7">
                  <c:v>1.7755918269508206E-2</c:v>
                </c:pt>
                <c:pt idx="8">
                  <c:v>1.6416243625219783E-2</c:v>
                </c:pt>
                <c:pt idx="9">
                  <c:v>1.6590352953312053E-2</c:v>
                </c:pt>
                <c:pt idx="10">
                  <c:v>1.7048143451560943E-2</c:v>
                </c:pt>
                <c:pt idx="11">
                  <c:v>1.698744013734526E-2</c:v>
                </c:pt>
                <c:pt idx="12">
                  <c:v>1.7159258022958552E-2</c:v>
                </c:pt>
                <c:pt idx="13">
                  <c:v>1.7394764966416246E-2</c:v>
                </c:pt>
                <c:pt idx="14">
                  <c:v>1.7231513260127389E-2</c:v>
                </c:pt>
                <c:pt idx="15">
                  <c:v>1.5526013003035887E-2</c:v>
                </c:pt>
                <c:pt idx="16">
                  <c:v>1.5718762666455766E-2</c:v>
                </c:pt>
                <c:pt idx="17">
                  <c:v>1.6041795905707194E-2</c:v>
                </c:pt>
                <c:pt idx="18">
                  <c:v>1.6327957372532696E-2</c:v>
                </c:pt>
                <c:pt idx="19">
                  <c:v>1.5400232521820613E-2</c:v>
                </c:pt>
                <c:pt idx="20">
                  <c:v>1.5424283857463583E-2</c:v>
                </c:pt>
                <c:pt idx="21">
                  <c:v>1.5301731008320317E-2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5001-40EE-A1DB-5935C877D0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64528383"/>
        <c:axId val="1676771311"/>
      </c:lineChart>
      <c:catAx>
        <c:axId val="1364528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76771311"/>
        <c:crosses val="autoZero"/>
        <c:auto val="1"/>
        <c:lblAlgn val="ctr"/>
        <c:lblOffset val="100"/>
        <c:noMultiLvlLbl val="0"/>
      </c:catAx>
      <c:valAx>
        <c:axId val="1676771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645283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'Données graphiques'!$Y$29</c:f>
              <c:strCache>
                <c:ptCount val="1"/>
                <c:pt idx="0">
                  <c:v>Régime FSSS-CSN - Individuelle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1623423445750228E-2"/>
                  <c:y val="-3.9826996317499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3A4-4DC2-9F00-A8DAADDF72CC}"/>
                </c:ext>
              </c:extLst>
            </c:dLbl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A4-4DC2-9F00-A8DAADDF72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'Données graphiques'!$X$81:$X$102</c:f>
              <c:numCache>
                <c:formatCode>General</c:formatCode>
                <c:ptCount val="2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</c:numCache>
            </c:numRef>
          </c:cat>
          <c:val>
            <c:numRef>
              <c:f>'Données graphiques'!$Y$81:$Y$102</c:f>
              <c:numCache>
                <c:formatCode>0.0%</c:formatCode>
                <c:ptCount val="22"/>
                <c:pt idx="0">
                  <c:v>2.2145358532518065E-2</c:v>
                </c:pt>
                <c:pt idx="1">
                  <c:v>2.2073783359497647E-2</c:v>
                </c:pt>
                <c:pt idx="2">
                  <c:v>2.3485088253195379E-2</c:v>
                </c:pt>
                <c:pt idx="3">
                  <c:v>2.37832708910246E-2</c:v>
                </c:pt>
                <c:pt idx="4">
                  <c:v>2.5640494566073403E-2</c:v>
                </c:pt>
                <c:pt idx="5">
                  <c:v>2.4796447876447879E-2</c:v>
                </c:pt>
                <c:pt idx="6">
                  <c:v>2.6954737570122188E-2</c:v>
                </c:pt>
                <c:pt idx="7">
                  <c:v>2.9598994821809315E-2</c:v>
                </c:pt>
                <c:pt idx="8">
                  <c:v>3.2459558823529418E-2</c:v>
                </c:pt>
                <c:pt idx="9">
                  <c:v>3.4454900803894094E-2</c:v>
                </c:pt>
                <c:pt idx="10">
                  <c:v>3.6209875650665128E-2</c:v>
                </c:pt>
                <c:pt idx="11">
                  <c:v>3.4809476095047233E-2</c:v>
                </c:pt>
                <c:pt idx="12">
                  <c:v>3.8751798053871106E-2</c:v>
                </c:pt>
                <c:pt idx="13">
                  <c:v>4.0420738892354612E-2</c:v>
                </c:pt>
                <c:pt idx="14">
                  <c:v>3.9632322957727339E-2</c:v>
                </c:pt>
                <c:pt idx="15">
                  <c:v>3.7796420581655485E-2</c:v>
                </c:pt>
                <c:pt idx="16">
                  <c:v>3.6756766917293238E-2</c:v>
                </c:pt>
                <c:pt idx="17">
                  <c:v>3.8553678909224919E-2</c:v>
                </c:pt>
                <c:pt idx="18">
                  <c:v>3.7146574898476684E-2</c:v>
                </c:pt>
                <c:pt idx="19">
                  <c:v>3.8510195427344698E-2</c:v>
                </c:pt>
                <c:pt idx="20">
                  <c:v>4.0823946547105014E-2</c:v>
                </c:pt>
                <c:pt idx="21">
                  <c:v>4.3139299669560642E-2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3A4-4DC2-9F00-A8DAADDF72CC}"/>
            </c:ext>
          </c:extLst>
        </c:ser>
        <c:ser>
          <c:idx val="1"/>
          <c:order val="1"/>
          <c:tx>
            <c:strRef>
              <c:f>'Données graphiques'!$Z$29</c:f>
              <c:strCache>
                <c:ptCount val="1"/>
                <c:pt idx="0">
                  <c:v>Régime FSSS-CSN - Familiale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8291018794910798E-2"/>
                  <c:y val="-2.8205915024683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3A4-4DC2-9F00-A8DAADDF72CC}"/>
                </c:ext>
              </c:extLst>
            </c:dLbl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3A4-4DC2-9F00-A8DAADDF72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'Données graphiques'!$X$81:$X$102</c:f>
              <c:numCache>
                <c:formatCode>General</c:formatCode>
                <c:ptCount val="2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</c:numCache>
            </c:numRef>
          </c:cat>
          <c:val>
            <c:numRef>
              <c:f>'Données graphiques'!$Z$81:$Z$102</c:f>
              <c:numCache>
                <c:formatCode>0.0%</c:formatCode>
                <c:ptCount val="22"/>
                <c:pt idx="0">
                  <c:v>4.872382805262182E-2</c:v>
                </c:pt>
                <c:pt idx="1">
                  <c:v>4.8566349616769783E-2</c:v>
                </c:pt>
                <c:pt idx="2">
                  <c:v>5.167098513172768E-2</c:v>
                </c:pt>
                <c:pt idx="3">
                  <c:v>5.2324971493728632E-2</c:v>
                </c:pt>
                <c:pt idx="4">
                  <c:v>5.6414238462750045E-2</c:v>
                </c:pt>
                <c:pt idx="5">
                  <c:v>5.4558918918918918E-2</c:v>
                </c:pt>
                <c:pt idx="6">
                  <c:v>5.9312149389072477E-2</c:v>
                </c:pt>
                <c:pt idx="7">
                  <c:v>6.5132729211087412E-2</c:v>
                </c:pt>
                <c:pt idx="8">
                  <c:v>7.1429021608643478E-2</c:v>
                </c:pt>
                <c:pt idx="9">
                  <c:v>7.5823290803156571E-2</c:v>
                </c:pt>
                <c:pt idx="10">
                  <c:v>7.9677486986697507E-2</c:v>
                </c:pt>
                <c:pt idx="11">
                  <c:v>7.6616733466933859E-2</c:v>
                </c:pt>
                <c:pt idx="12">
                  <c:v>8.529699619235652E-2</c:v>
                </c:pt>
                <c:pt idx="13">
                  <c:v>8.8963401954668314E-2</c:v>
                </c:pt>
                <c:pt idx="14">
                  <c:v>8.7228150061166243E-2</c:v>
                </c:pt>
                <c:pt idx="15">
                  <c:v>8.3200894854586122E-2</c:v>
                </c:pt>
                <c:pt idx="16">
                  <c:v>8.0903132832080199E-2</c:v>
                </c:pt>
                <c:pt idx="17">
                  <c:v>8.4852905048519833E-2</c:v>
                </c:pt>
                <c:pt idx="18">
                  <c:v>8.2448443108304584E-2</c:v>
                </c:pt>
                <c:pt idx="19">
                  <c:v>8.5474320225963504E-2</c:v>
                </c:pt>
                <c:pt idx="20">
                  <c:v>9.0616742927112207E-2</c:v>
                </c:pt>
                <c:pt idx="21">
                  <c:v>9.5755061142950515E-2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3A4-4DC2-9F00-A8DAADDF72CC}"/>
            </c:ext>
          </c:extLst>
        </c:ser>
        <c:ser>
          <c:idx val="2"/>
          <c:order val="2"/>
          <c:tx>
            <c:strRef>
              <c:f>'Données graphiques'!$AA$29</c:f>
              <c:strCache>
                <c:ptCount val="1"/>
                <c:pt idx="0">
                  <c:v>Régime RAMQ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0207870567793426E-2"/>
                  <c:y val="2.8205915024683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3A4-4DC2-9F00-A8DAADDF72CC}"/>
                </c:ext>
              </c:extLst>
            </c:dLbl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3A4-4DC2-9F00-A8DAADDF72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'Données graphiques'!$X$81:$X$102</c:f>
              <c:numCache>
                <c:formatCode>General</c:formatCode>
                <c:ptCount val="2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</c:numCache>
            </c:numRef>
          </c:cat>
          <c:val>
            <c:numRef>
              <c:f>'Données graphiques'!$AA$81:$AA$102</c:f>
              <c:numCache>
                <c:formatCode>0.0%</c:formatCode>
                <c:ptCount val="22"/>
                <c:pt idx="0">
                  <c:v>1.6390872422000827E-2</c:v>
                </c:pt>
                <c:pt idx="1">
                  <c:v>1.754547973035368E-2</c:v>
                </c:pt>
                <c:pt idx="2">
                  <c:v>1.7423234100044812E-2</c:v>
                </c:pt>
                <c:pt idx="3">
                  <c:v>1.6853158244264289E-2</c:v>
                </c:pt>
                <c:pt idx="4">
                  <c:v>1.6871221391618306E-2</c:v>
                </c:pt>
                <c:pt idx="5">
                  <c:v>1.6929016929016927E-2</c:v>
                </c:pt>
                <c:pt idx="6">
                  <c:v>1.7290401905786523E-2</c:v>
                </c:pt>
                <c:pt idx="7">
                  <c:v>1.7573045291595396E-2</c:v>
                </c:pt>
                <c:pt idx="8">
                  <c:v>1.6246883368732111E-2</c:v>
                </c:pt>
                <c:pt idx="9">
                  <c:v>1.6423947761067016E-2</c:v>
                </c:pt>
                <c:pt idx="10">
                  <c:v>1.6878364550429327E-2</c:v>
                </c:pt>
                <c:pt idx="11">
                  <c:v>1.6819352991697678E-2</c:v>
                </c:pt>
                <c:pt idx="12">
                  <c:v>1.7356779449573131E-2</c:v>
                </c:pt>
                <c:pt idx="13">
                  <c:v>1.7595214101764317E-2</c:v>
                </c:pt>
                <c:pt idx="14">
                  <c:v>1.7434991269434659E-2</c:v>
                </c:pt>
                <c:pt idx="15">
                  <c:v>1.5143692996041989E-2</c:v>
                </c:pt>
                <c:pt idx="16">
                  <c:v>1.5326778484673221E-2</c:v>
                </c:pt>
                <c:pt idx="17">
                  <c:v>1.5637844528644185E-2</c:v>
                </c:pt>
                <c:pt idx="18">
                  <c:v>1.6167007464147953E-2</c:v>
                </c:pt>
                <c:pt idx="19">
                  <c:v>1.5250582099682962E-2</c:v>
                </c:pt>
                <c:pt idx="20">
                  <c:v>1.5271800442903102E-2</c:v>
                </c:pt>
                <c:pt idx="21">
                  <c:v>1.5151638576397657E-2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3A4-4DC2-9F00-A8DAADDF72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64528383"/>
        <c:axId val="1676771311"/>
      </c:lineChart>
      <c:catAx>
        <c:axId val="1364528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76771311"/>
        <c:crosses val="autoZero"/>
        <c:auto val="1"/>
        <c:lblAlgn val="ctr"/>
        <c:lblOffset val="100"/>
        <c:noMultiLvlLbl val="0"/>
      </c:catAx>
      <c:valAx>
        <c:axId val="1676771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645283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1BF6489-724B-4EE2-9B08-56625DA493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63" tIns="48332" rIns="96663" bIns="48332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3DA3596-56BC-4542-9912-27CA5F147B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0" cy="481728"/>
          </a:xfrm>
          <a:prstGeom prst="rect">
            <a:avLst/>
          </a:prstGeom>
        </p:spPr>
        <p:txBody>
          <a:bodyPr vert="horz" lIns="96663" tIns="48332" rIns="96663" bIns="48332" rtlCol="0"/>
          <a:lstStyle>
            <a:lvl1pPr algn="r">
              <a:defRPr sz="1300"/>
            </a:lvl1pPr>
          </a:lstStyle>
          <a:p>
            <a:fld id="{FD5A6131-3A5B-405F-8D1C-E47FFEB76359}" type="datetimeFigureOut">
              <a:rPr lang="en-CA" smtClean="0"/>
              <a:t>2025-06-02</a:t>
            </a:fld>
            <a:endParaRPr lang="en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C8B989B-F3A7-4F68-B4F6-8FB17D3C1F9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63" tIns="48332" rIns="96663" bIns="48332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6001C83-93BD-4A41-97BD-0A10DCDA8A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8" y="9119475"/>
            <a:ext cx="3169920" cy="481727"/>
          </a:xfrm>
          <a:prstGeom prst="rect">
            <a:avLst/>
          </a:prstGeom>
        </p:spPr>
        <p:txBody>
          <a:bodyPr vert="horz" lIns="96663" tIns="48332" rIns="96663" bIns="48332" rtlCol="0" anchor="b"/>
          <a:lstStyle>
            <a:lvl1pPr algn="r">
              <a:defRPr sz="1300"/>
            </a:lvl1pPr>
          </a:lstStyle>
          <a:p>
            <a:fld id="{78DCA334-11BA-40F9-81EF-AFFA21A40E3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73827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63" tIns="48332" rIns="96663" bIns="4833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1728"/>
          </a:xfrm>
          <a:prstGeom prst="rect">
            <a:avLst/>
          </a:prstGeom>
        </p:spPr>
        <p:txBody>
          <a:bodyPr vert="horz" lIns="96663" tIns="48332" rIns="96663" bIns="48332" rtlCol="0"/>
          <a:lstStyle>
            <a:lvl1pPr algn="r">
              <a:defRPr sz="1300"/>
            </a:lvl1pPr>
          </a:lstStyle>
          <a:p>
            <a:fld id="{725C0185-915A-0A4E-99C8-3034181B5082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3" tIns="48332" rIns="96663" bIns="483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</p:spPr>
        <p:txBody>
          <a:bodyPr vert="horz" lIns="96663" tIns="48332" rIns="96663" bIns="483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63" tIns="48332" rIns="96663" bIns="4833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5"/>
            <a:ext cx="3169920" cy="481727"/>
          </a:xfrm>
          <a:prstGeom prst="rect">
            <a:avLst/>
          </a:prstGeom>
        </p:spPr>
        <p:txBody>
          <a:bodyPr vert="horz" lIns="96663" tIns="48332" rIns="96663" bIns="48332" rtlCol="0" anchor="b"/>
          <a:lstStyle>
            <a:lvl1pPr algn="r">
              <a:defRPr sz="1300"/>
            </a:lvl1pPr>
          </a:lstStyle>
          <a:p>
            <a:fld id="{17D167B6-080C-BA44-9892-99363FADE60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641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 Ble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76CFD21D-9F71-46BF-B193-7C0CBD9E3D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32" y="0"/>
            <a:ext cx="12182535" cy="6858000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66157239-9492-B649-BF7F-56283317508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47767" y="-243689"/>
            <a:ext cx="2919459" cy="1735456"/>
          </a:xfrm>
          <a:prstGeom prst="rect">
            <a:avLst/>
          </a:prstGeom>
        </p:spPr>
      </p:pic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EB1F78DB-5668-7441-A819-3BF17C6C99B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02743" y="4703422"/>
            <a:ext cx="6639514" cy="4513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Date de </a:t>
            </a:r>
            <a:r>
              <a:rPr lang="en-US" dirty="0" err="1"/>
              <a:t>présentation</a:t>
            </a:r>
            <a:r>
              <a:rPr lang="en-US" dirty="0"/>
              <a:t> </a:t>
            </a:r>
          </a:p>
        </p:txBody>
      </p:sp>
      <p:sp>
        <p:nvSpPr>
          <p:cNvPr id="18" name="Google Shape;12;p5">
            <a:extLst>
              <a:ext uri="{FF2B5EF4-FFF2-40B4-BE49-F238E27FC236}">
                <a16:creationId xmlns:a16="http://schemas.microsoft.com/office/drawing/2014/main" id="{D7BACB42-D898-408E-8B0E-2D2F2F22CCE1}"/>
              </a:ext>
            </a:extLst>
          </p:cNvPr>
          <p:cNvSpPr/>
          <p:nvPr userDrawn="1"/>
        </p:nvSpPr>
        <p:spPr>
          <a:xfrm>
            <a:off x="-1545" y="6183716"/>
            <a:ext cx="691376" cy="691376"/>
          </a:xfrm>
          <a:prstGeom prst="rect">
            <a:avLst/>
          </a:prstGeom>
          <a:solidFill>
            <a:srgbClr val="76BC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3;p5">
            <a:extLst>
              <a:ext uri="{FF2B5EF4-FFF2-40B4-BE49-F238E27FC236}">
                <a16:creationId xmlns:a16="http://schemas.microsoft.com/office/drawing/2014/main" id="{7737AB9B-9349-43E4-A583-1B5A04BC8D5A}"/>
              </a:ext>
            </a:extLst>
          </p:cNvPr>
          <p:cNvSpPr/>
          <p:nvPr userDrawn="1"/>
        </p:nvSpPr>
        <p:spPr>
          <a:xfrm>
            <a:off x="0" y="4946666"/>
            <a:ext cx="691376" cy="691376"/>
          </a:xfrm>
          <a:prstGeom prst="rect">
            <a:avLst/>
          </a:prstGeom>
          <a:solidFill>
            <a:srgbClr val="3C709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14;p5">
            <a:extLst>
              <a:ext uri="{FF2B5EF4-FFF2-40B4-BE49-F238E27FC236}">
                <a16:creationId xmlns:a16="http://schemas.microsoft.com/office/drawing/2014/main" id="{427DC9D2-DD42-41D2-9B91-DAD9DB9BC199}"/>
              </a:ext>
            </a:extLst>
          </p:cNvPr>
          <p:cNvSpPr/>
          <p:nvPr userDrawn="1"/>
        </p:nvSpPr>
        <p:spPr>
          <a:xfrm>
            <a:off x="1251125" y="6183716"/>
            <a:ext cx="691376" cy="691376"/>
          </a:xfrm>
          <a:prstGeom prst="rect">
            <a:avLst/>
          </a:prstGeom>
          <a:solidFill>
            <a:srgbClr val="3C709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890FF644-B8F9-4DCE-B2BB-F67A951567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12017" y="2084260"/>
            <a:ext cx="7478167" cy="682101"/>
          </a:xfrm>
          <a:prstGeom prst="rect">
            <a:avLst/>
          </a:prstGeom>
        </p:spPr>
        <p:txBody>
          <a:bodyPr wrap="square" lIns="68400" tIns="36000" rIns="68400" bIns="36000">
            <a:sp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Titre</a:t>
            </a:r>
            <a:r>
              <a:rPr lang="en-US" dirty="0"/>
              <a:t> du document</a:t>
            </a:r>
          </a:p>
        </p:txBody>
      </p:sp>
    </p:spTree>
    <p:extLst>
      <p:ext uri="{BB962C8B-B14F-4D97-AF65-F5344CB8AC3E}">
        <p14:creationId xmlns:p14="http://schemas.microsoft.com/office/powerpoint/2010/main" val="4031945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ge couverture" preserve="1" userDrawn="1">
  <p:cSld name="Questions et Section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144302BA-E71A-4C64-B987-B3A626533F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61661" y="202627"/>
            <a:ext cx="2142350" cy="1168976"/>
          </a:xfrm>
          <a:prstGeom prst="rect">
            <a:avLst/>
          </a:prstGeom>
        </p:spPr>
      </p:pic>
      <p:sp>
        <p:nvSpPr>
          <p:cNvPr id="12" name="Google Shape;12;p5"/>
          <p:cNvSpPr/>
          <p:nvPr/>
        </p:nvSpPr>
        <p:spPr>
          <a:xfrm>
            <a:off x="-10510" y="6184135"/>
            <a:ext cx="691376" cy="691376"/>
          </a:xfrm>
          <a:prstGeom prst="rect">
            <a:avLst/>
          </a:prstGeom>
          <a:solidFill>
            <a:srgbClr val="76BC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5"/>
          <p:cNvSpPr/>
          <p:nvPr/>
        </p:nvSpPr>
        <p:spPr>
          <a:xfrm>
            <a:off x="0" y="4938120"/>
            <a:ext cx="691376" cy="691376"/>
          </a:xfrm>
          <a:prstGeom prst="rect">
            <a:avLst/>
          </a:prstGeom>
          <a:solidFill>
            <a:srgbClr val="3C709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5"/>
          <p:cNvSpPr/>
          <p:nvPr/>
        </p:nvSpPr>
        <p:spPr>
          <a:xfrm>
            <a:off x="1251125" y="6184135"/>
            <a:ext cx="691376" cy="691376"/>
          </a:xfrm>
          <a:prstGeom prst="rect">
            <a:avLst/>
          </a:prstGeom>
          <a:solidFill>
            <a:srgbClr val="3C709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5;p5">
            <a:extLst>
              <a:ext uri="{FF2B5EF4-FFF2-40B4-BE49-F238E27FC236}">
                <a16:creationId xmlns:a16="http://schemas.microsoft.com/office/drawing/2014/main" id="{79B81EAF-8468-462F-9899-11E3A148489A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1942500" y="2865599"/>
            <a:ext cx="8337600" cy="771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1" i="0" u="none" strike="noStrike" cap="none">
                <a:solidFill>
                  <a:srgbClr val="1F4E7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2857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marR="0" lvl="2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marR="0" lvl="4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CA" dirty="0"/>
              <a:t>Questions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29851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ge couverture" preserve="1" userDrawn="1">
  <p:cSld name="Separateur section &amp; Questions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5"/>
          <p:cNvSpPr/>
          <p:nvPr/>
        </p:nvSpPr>
        <p:spPr>
          <a:xfrm>
            <a:off x="0" y="-1"/>
            <a:ext cx="12192000" cy="6866965"/>
          </a:xfrm>
          <a:prstGeom prst="rect">
            <a:avLst/>
          </a:prstGeom>
          <a:solidFill>
            <a:srgbClr val="243D4D"/>
          </a:solidFill>
          <a:ln w="12700" cap="flat" cmpd="sng">
            <a:solidFill>
              <a:srgbClr val="1A2B3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5"/>
          <p:cNvSpPr/>
          <p:nvPr/>
        </p:nvSpPr>
        <p:spPr>
          <a:xfrm>
            <a:off x="-10510" y="6184135"/>
            <a:ext cx="691376" cy="691376"/>
          </a:xfrm>
          <a:prstGeom prst="rect">
            <a:avLst/>
          </a:prstGeom>
          <a:solidFill>
            <a:srgbClr val="76BC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5"/>
          <p:cNvSpPr/>
          <p:nvPr/>
        </p:nvSpPr>
        <p:spPr>
          <a:xfrm>
            <a:off x="0" y="4938120"/>
            <a:ext cx="691376" cy="691376"/>
          </a:xfrm>
          <a:prstGeom prst="rect">
            <a:avLst/>
          </a:prstGeom>
          <a:solidFill>
            <a:srgbClr val="3C709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5"/>
          <p:cNvSpPr/>
          <p:nvPr/>
        </p:nvSpPr>
        <p:spPr>
          <a:xfrm>
            <a:off x="1251125" y="6184135"/>
            <a:ext cx="691376" cy="691376"/>
          </a:xfrm>
          <a:prstGeom prst="rect">
            <a:avLst/>
          </a:prstGeom>
          <a:solidFill>
            <a:srgbClr val="3C709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" name="Picture 8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75136632-966C-45C2-A9E8-8EECD50BC2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-17660" r="40848" b="-10104"/>
          <a:stretch/>
        </p:blipFill>
        <p:spPr>
          <a:xfrm>
            <a:off x="10147940" y="518510"/>
            <a:ext cx="1510803" cy="517585"/>
          </a:xfrm>
          <a:prstGeom prst="rect">
            <a:avLst/>
          </a:prstGeom>
        </p:spPr>
      </p:pic>
      <p:sp>
        <p:nvSpPr>
          <p:cNvPr id="8" name="Google Shape;15;p5">
            <a:extLst>
              <a:ext uri="{FF2B5EF4-FFF2-40B4-BE49-F238E27FC236}">
                <a16:creationId xmlns:a16="http://schemas.microsoft.com/office/drawing/2014/main" id="{6FB25B6D-9BAD-498E-AD82-9C1D128A30BD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1942500" y="2865599"/>
            <a:ext cx="8337600" cy="771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2857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marR="0" lvl="2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marR="0" lvl="4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CA" dirty="0"/>
              <a:t>Questions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97379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uverture Ble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Une image contenant texte&#10;&#10;Description générée automatiquement">
            <a:extLst>
              <a:ext uri="{FF2B5EF4-FFF2-40B4-BE49-F238E27FC236}">
                <a16:creationId xmlns:a16="http://schemas.microsoft.com/office/drawing/2014/main" id="{404CFA91-9585-4DD6-AEF9-CEB41A9E62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76026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66157239-9492-B649-BF7F-56283317508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47767" y="-243689"/>
            <a:ext cx="2919459" cy="1735456"/>
          </a:xfrm>
          <a:prstGeom prst="rect">
            <a:avLst/>
          </a:prstGeom>
        </p:spPr>
      </p:pic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EB1F78DB-5668-7441-A819-3BF17C6C99B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02743" y="4703422"/>
            <a:ext cx="6639514" cy="4513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Date de </a:t>
            </a:r>
            <a:r>
              <a:rPr lang="en-US" dirty="0" err="1"/>
              <a:t>présentation</a:t>
            </a:r>
            <a:r>
              <a:rPr lang="en-US" dirty="0"/>
              <a:t> </a:t>
            </a:r>
          </a:p>
        </p:txBody>
      </p:sp>
      <p:sp>
        <p:nvSpPr>
          <p:cNvPr id="18" name="Google Shape;12;p5">
            <a:extLst>
              <a:ext uri="{FF2B5EF4-FFF2-40B4-BE49-F238E27FC236}">
                <a16:creationId xmlns:a16="http://schemas.microsoft.com/office/drawing/2014/main" id="{D7BACB42-D898-408E-8B0E-2D2F2F22CCE1}"/>
              </a:ext>
            </a:extLst>
          </p:cNvPr>
          <p:cNvSpPr/>
          <p:nvPr userDrawn="1"/>
        </p:nvSpPr>
        <p:spPr>
          <a:xfrm>
            <a:off x="-1545" y="6183716"/>
            <a:ext cx="691376" cy="691376"/>
          </a:xfrm>
          <a:prstGeom prst="rect">
            <a:avLst/>
          </a:prstGeom>
          <a:solidFill>
            <a:srgbClr val="76BC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3;p5">
            <a:extLst>
              <a:ext uri="{FF2B5EF4-FFF2-40B4-BE49-F238E27FC236}">
                <a16:creationId xmlns:a16="http://schemas.microsoft.com/office/drawing/2014/main" id="{7737AB9B-9349-43E4-A583-1B5A04BC8D5A}"/>
              </a:ext>
            </a:extLst>
          </p:cNvPr>
          <p:cNvSpPr/>
          <p:nvPr userDrawn="1"/>
        </p:nvSpPr>
        <p:spPr>
          <a:xfrm>
            <a:off x="0" y="4946666"/>
            <a:ext cx="691376" cy="691376"/>
          </a:xfrm>
          <a:prstGeom prst="rect">
            <a:avLst/>
          </a:prstGeom>
          <a:solidFill>
            <a:srgbClr val="3C709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14;p5">
            <a:extLst>
              <a:ext uri="{FF2B5EF4-FFF2-40B4-BE49-F238E27FC236}">
                <a16:creationId xmlns:a16="http://schemas.microsoft.com/office/drawing/2014/main" id="{427DC9D2-DD42-41D2-9B91-DAD9DB9BC199}"/>
              </a:ext>
            </a:extLst>
          </p:cNvPr>
          <p:cNvSpPr/>
          <p:nvPr userDrawn="1"/>
        </p:nvSpPr>
        <p:spPr>
          <a:xfrm>
            <a:off x="1251125" y="6183716"/>
            <a:ext cx="691376" cy="691376"/>
          </a:xfrm>
          <a:prstGeom prst="rect">
            <a:avLst/>
          </a:prstGeom>
          <a:solidFill>
            <a:srgbClr val="3C709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890FF644-B8F9-4DCE-B2BB-F67A951567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12017" y="2084260"/>
            <a:ext cx="7478167" cy="1900896"/>
          </a:xfrm>
          <a:prstGeom prst="rect">
            <a:avLst/>
          </a:prstGeom>
        </p:spPr>
        <p:txBody>
          <a:bodyPr wrap="square" lIns="68400" tIns="36000" rIns="68400" bIns="36000">
            <a:sp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Titre</a:t>
            </a:r>
            <a:r>
              <a:rPr lang="en-US" dirty="0"/>
              <a:t> du document - </a:t>
            </a:r>
            <a:r>
              <a:rPr lang="en-US" dirty="0" err="1"/>
              <a:t>Titre</a:t>
            </a:r>
            <a:r>
              <a:rPr lang="en-US" dirty="0"/>
              <a:t> du document - </a:t>
            </a:r>
            <a:r>
              <a:rPr lang="en-US" dirty="0" err="1"/>
              <a:t>Titre</a:t>
            </a:r>
            <a:r>
              <a:rPr lang="en-US" dirty="0"/>
              <a:t> du document</a:t>
            </a:r>
          </a:p>
        </p:txBody>
      </p:sp>
    </p:spTree>
    <p:extLst>
      <p:ext uri="{BB962C8B-B14F-4D97-AF65-F5344CB8AC3E}">
        <p14:creationId xmlns:p14="http://schemas.microsoft.com/office/powerpoint/2010/main" val="30117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 Blan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03517F90-65EF-4045-91AF-A3665027D0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3816" y="54542"/>
            <a:ext cx="3394543" cy="1159718"/>
          </a:xfrm>
          <a:prstGeom prst="rect">
            <a:avLst/>
          </a:prstGeom>
        </p:spPr>
      </p:pic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EB1F78DB-5668-7441-A819-3BF17C6C99B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02743" y="4703422"/>
            <a:ext cx="6639514" cy="4513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000" b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Date de </a:t>
            </a:r>
            <a:r>
              <a:rPr lang="en-US" dirty="0" err="1"/>
              <a:t>présentation</a:t>
            </a:r>
            <a:r>
              <a:rPr lang="en-US" dirty="0"/>
              <a:t> </a:t>
            </a:r>
          </a:p>
        </p:txBody>
      </p:sp>
      <p:sp>
        <p:nvSpPr>
          <p:cNvPr id="18" name="Google Shape;12;p5">
            <a:extLst>
              <a:ext uri="{FF2B5EF4-FFF2-40B4-BE49-F238E27FC236}">
                <a16:creationId xmlns:a16="http://schemas.microsoft.com/office/drawing/2014/main" id="{D7BACB42-D898-408E-8B0E-2D2F2F22CCE1}"/>
              </a:ext>
            </a:extLst>
          </p:cNvPr>
          <p:cNvSpPr/>
          <p:nvPr userDrawn="1"/>
        </p:nvSpPr>
        <p:spPr>
          <a:xfrm>
            <a:off x="-1545" y="6183716"/>
            <a:ext cx="691376" cy="691376"/>
          </a:xfrm>
          <a:prstGeom prst="rect">
            <a:avLst/>
          </a:prstGeom>
          <a:solidFill>
            <a:srgbClr val="76BC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3;p5">
            <a:extLst>
              <a:ext uri="{FF2B5EF4-FFF2-40B4-BE49-F238E27FC236}">
                <a16:creationId xmlns:a16="http://schemas.microsoft.com/office/drawing/2014/main" id="{7737AB9B-9349-43E4-A583-1B5A04BC8D5A}"/>
              </a:ext>
            </a:extLst>
          </p:cNvPr>
          <p:cNvSpPr/>
          <p:nvPr userDrawn="1"/>
        </p:nvSpPr>
        <p:spPr>
          <a:xfrm>
            <a:off x="0" y="4946666"/>
            <a:ext cx="691376" cy="691376"/>
          </a:xfrm>
          <a:prstGeom prst="rect">
            <a:avLst/>
          </a:prstGeom>
          <a:solidFill>
            <a:srgbClr val="3C709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14;p5">
            <a:extLst>
              <a:ext uri="{FF2B5EF4-FFF2-40B4-BE49-F238E27FC236}">
                <a16:creationId xmlns:a16="http://schemas.microsoft.com/office/drawing/2014/main" id="{427DC9D2-DD42-41D2-9B91-DAD9DB9BC199}"/>
              </a:ext>
            </a:extLst>
          </p:cNvPr>
          <p:cNvSpPr/>
          <p:nvPr userDrawn="1"/>
        </p:nvSpPr>
        <p:spPr>
          <a:xfrm>
            <a:off x="1251125" y="6183716"/>
            <a:ext cx="691376" cy="691376"/>
          </a:xfrm>
          <a:prstGeom prst="rect">
            <a:avLst/>
          </a:prstGeom>
          <a:solidFill>
            <a:srgbClr val="3C709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890FF644-B8F9-4DCE-B2BB-F67A951567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12017" y="2084260"/>
            <a:ext cx="7478167" cy="682101"/>
          </a:xfrm>
          <a:prstGeom prst="rect">
            <a:avLst/>
          </a:prstGeom>
        </p:spPr>
        <p:txBody>
          <a:bodyPr wrap="square" lIns="68400" tIns="36000" rIns="68400" bIns="36000">
            <a:sp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44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Titre</a:t>
            </a:r>
            <a:r>
              <a:rPr lang="en-US" dirty="0"/>
              <a:t> du document</a:t>
            </a:r>
          </a:p>
        </p:txBody>
      </p:sp>
    </p:spTree>
    <p:extLst>
      <p:ext uri="{BB962C8B-B14F-4D97-AF65-F5344CB8AC3E}">
        <p14:creationId xmlns:p14="http://schemas.microsoft.com/office/powerpoint/2010/main" val="2963810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des matiè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21;p6">
            <a:extLst>
              <a:ext uri="{FF2B5EF4-FFF2-40B4-BE49-F238E27FC236}">
                <a16:creationId xmlns:a16="http://schemas.microsoft.com/office/drawing/2014/main" id="{A83DDB97-84AF-407B-86CB-7339745BDD80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699869" y="412050"/>
            <a:ext cx="10589454" cy="606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6000" rIns="68400" bIns="36000" anchor="t" anchorCtr="0">
            <a:spAutoFit/>
          </a:bodyPr>
          <a:lstStyle>
            <a:lvl1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2800" b="1" i="0" u="none" strike="noStrike" cap="none">
                <a:solidFill>
                  <a:srgbClr val="243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2857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marR="0" lvl="2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marR="0" lvl="4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fr-FR" dirty="0"/>
              <a:t>Table des matières</a:t>
            </a:r>
          </a:p>
        </p:txBody>
      </p:sp>
      <p:sp>
        <p:nvSpPr>
          <p:cNvPr id="12" name="Google Shape;22;p6">
            <a:extLst>
              <a:ext uri="{FF2B5EF4-FFF2-40B4-BE49-F238E27FC236}">
                <a16:creationId xmlns:a16="http://schemas.microsoft.com/office/drawing/2014/main" id="{34121F39-7A71-4BBD-989E-C9F49BF56055}"/>
              </a:ext>
            </a:extLst>
          </p:cNvPr>
          <p:cNvSpPr txBox="1">
            <a:spLocks noGrp="1"/>
          </p:cNvSpPr>
          <p:nvPr>
            <p:ph type="body" idx="2" hasCustomPrompt="1"/>
          </p:nvPr>
        </p:nvSpPr>
        <p:spPr>
          <a:xfrm>
            <a:off x="699869" y="1218000"/>
            <a:ext cx="10589454" cy="3242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6000" rIns="68400" bIns="36000" anchor="t" anchorCtr="0">
            <a:spAutoFit/>
          </a:bodyPr>
          <a:lstStyle>
            <a:lvl1pPr marL="715963" marR="0" lvl="0" indent="-442913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3C7094"/>
              </a:buClr>
              <a:buSzPct val="100000"/>
              <a:buFont typeface="Wingdings" panose="05000000000000000000" pitchFamily="2" charset="2"/>
              <a:buChar char="§"/>
              <a:defRPr sz="2400" b="1" i="0" u="none" strike="noStrike" cap="none">
                <a:solidFill>
                  <a:srgbClr val="3C6D9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65238" marR="0" lvl="1" indent="-369888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243C4C"/>
              </a:buClr>
              <a:buSzPct val="100000"/>
              <a:buFont typeface="Wingdings" panose="05000000000000000000" pitchFamily="2" charset="2"/>
              <a:buChar char="§"/>
              <a:defRPr sz="2000" b="1" i="0" u="none" strike="noStrike" cap="none">
                <a:solidFill>
                  <a:srgbClr val="243C4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marR="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marR="0" lvl="4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fr-FR" dirty="0"/>
              <a:t>Titre 1</a:t>
            </a:r>
          </a:p>
          <a:p>
            <a:pPr lvl="0"/>
            <a:r>
              <a:rPr lang="fr-FR" dirty="0"/>
              <a:t>Titre 2</a:t>
            </a:r>
          </a:p>
          <a:p>
            <a:pPr lvl="0"/>
            <a:r>
              <a:rPr lang="fr-FR" dirty="0"/>
              <a:t>Titre 3 </a:t>
            </a:r>
          </a:p>
          <a:p>
            <a:pPr lvl="0"/>
            <a:r>
              <a:rPr lang="fr-FR" dirty="0"/>
              <a:t>Titre 4</a:t>
            </a:r>
          </a:p>
          <a:p>
            <a:pPr lvl="1"/>
            <a:r>
              <a:rPr lang="fr-FR" dirty="0"/>
              <a:t>Sous-Titre</a:t>
            </a:r>
          </a:p>
          <a:p>
            <a:pPr lvl="1"/>
            <a:r>
              <a:rPr lang="fr-FR" dirty="0"/>
              <a:t>Sous-Titre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2369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tenu : texte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21;p6">
            <a:extLst>
              <a:ext uri="{FF2B5EF4-FFF2-40B4-BE49-F238E27FC236}">
                <a16:creationId xmlns:a16="http://schemas.microsoft.com/office/drawing/2014/main" id="{C0EECD03-8AA0-496F-8772-06FD32CCAC1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699868" y="412050"/>
            <a:ext cx="10571869" cy="61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6000" rIns="68400" bIns="36000" anchor="t" anchorCtr="0">
            <a:spAutoFit/>
          </a:bodyPr>
          <a:lstStyle>
            <a:lvl1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2800" b="1" i="0" u="none" strike="noStrike" cap="none">
                <a:solidFill>
                  <a:srgbClr val="243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2857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marR="0" lvl="2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marR="0" lvl="4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fr-FR" dirty="0"/>
              <a:t>Titre de diapositive</a:t>
            </a:r>
          </a:p>
        </p:txBody>
      </p:sp>
      <p:sp>
        <p:nvSpPr>
          <p:cNvPr id="15" name="Google Shape;21;p6">
            <a:extLst>
              <a:ext uri="{FF2B5EF4-FFF2-40B4-BE49-F238E27FC236}">
                <a16:creationId xmlns:a16="http://schemas.microsoft.com/office/drawing/2014/main" id="{88638266-10CA-4F69-849F-5309EB16F38A}"/>
              </a:ext>
            </a:extLst>
          </p:cNvPr>
          <p:cNvSpPr txBox="1">
            <a:spLocks noGrp="1"/>
          </p:cNvSpPr>
          <p:nvPr>
            <p:ph type="body" idx="13" hasCustomPrompt="1"/>
          </p:nvPr>
        </p:nvSpPr>
        <p:spPr>
          <a:xfrm>
            <a:off x="712800" y="1052792"/>
            <a:ext cx="10571869" cy="544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6000" rIns="68400" bIns="36000" anchor="t" anchorCtr="0">
            <a:spAutoFit/>
          </a:bodyPr>
          <a:lstStyle>
            <a:lvl1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2400" b="1" i="0" u="none" strike="noStrike" cap="none">
                <a:solidFill>
                  <a:srgbClr val="3C6D9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2857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marR="0" lvl="2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marR="0" lvl="4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7F456D6-06DC-42DD-A4B5-E29E2546E3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81985" y="6168044"/>
            <a:ext cx="679655" cy="3822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E09F3ACD-18E9-44C5-8A03-A2946BAD7B12}" type="slidenum">
              <a:rPr lang="en-CA" smtClean="0"/>
              <a:pPr/>
              <a:t>‹N°›</a:t>
            </a:fld>
            <a:endParaRPr lang="en-CA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F13AB2D-58BD-4482-9887-734D16F46FF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0088" y="1687513"/>
            <a:ext cx="10588625" cy="3417887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fr-FR" dirty="0"/>
              <a:t>Cliquez pour ajouter du texte</a:t>
            </a:r>
          </a:p>
        </p:txBody>
      </p:sp>
    </p:spTree>
    <p:extLst>
      <p:ext uri="{BB962C8B-B14F-4D97-AF65-F5344CB8AC3E}">
        <p14:creationId xmlns:p14="http://schemas.microsoft.com/office/powerpoint/2010/main" val="1431443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tenu : texte et bou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21;p6">
            <a:extLst>
              <a:ext uri="{FF2B5EF4-FFF2-40B4-BE49-F238E27FC236}">
                <a16:creationId xmlns:a16="http://schemas.microsoft.com/office/drawing/2014/main" id="{C0EECD03-8AA0-496F-8772-06FD32CCAC1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699868" y="412050"/>
            <a:ext cx="10571869" cy="61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6000" rIns="68400" bIns="36000" anchor="t" anchorCtr="0">
            <a:spAutoFit/>
          </a:bodyPr>
          <a:lstStyle>
            <a:lvl1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2800" b="1" i="0" u="none" strike="noStrike" cap="none">
                <a:solidFill>
                  <a:srgbClr val="243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2857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marR="0" lvl="2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marR="0" lvl="4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fr-FR" dirty="0"/>
              <a:t>Titre de diapositive</a:t>
            </a:r>
          </a:p>
        </p:txBody>
      </p:sp>
      <p:sp>
        <p:nvSpPr>
          <p:cNvPr id="15" name="Google Shape;21;p6">
            <a:extLst>
              <a:ext uri="{FF2B5EF4-FFF2-40B4-BE49-F238E27FC236}">
                <a16:creationId xmlns:a16="http://schemas.microsoft.com/office/drawing/2014/main" id="{88638266-10CA-4F69-849F-5309EB16F38A}"/>
              </a:ext>
            </a:extLst>
          </p:cNvPr>
          <p:cNvSpPr txBox="1">
            <a:spLocks noGrp="1"/>
          </p:cNvSpPr>
          <p:nvPr>
            <p:ph type="body" idx="13" hasCustomPrompt="1"/>
          </p:nvPr>
        </p:nvSpPr>
        <p:spPr>
          <a:xfrm>
            <a:off x="712800" y="1052792"/>
            <a:ext cx="10571869" cy="544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6000" rIns="68400" bIns="36000" anchor="t" anchorCtr="0">
            <a:spAutoFit/>
          </a:bodyPr>
          <a:lstStyle>
            <a:lvl1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2400" b="1" i="0" u="none" strike="noStrike" cap="none">
                <a:solidFill>
                  <a:srgbClr val="3C6D9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2857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marR="0" lvl="2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marR="0" lvl="4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21A89A96-E477-42B4-81DF-AE3D40849A5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81063" y="3136900"/>
            <a:ext cx="10429875" cy="17113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279A9040-AB83-4456-B291-4D4A146414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81985" y="6168044"/>
            <a:ext cx="679655" cy="3822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E09F3ACD-18E9-44C5-8A03-A2946BAD7B12}" type="slidenum">
              <a:rPr lang="en-CA" smtClean="0"/>
              <a:pPr/>
              <a:t>‹N°›</a:t>
            </a:fld>
            <a:endParaRPr lang="en-CA" dirty="0"/>
          </a:p>
        </p:txBody>
      </p:sp>
      <p:sp>
        <p:nvSpPr>
          <p:cNvPr id="22" name="Espace réservé du texte 4">
            <a:extLst>
              <a:ext uri="{FF2B5EF4-FFF2-40B4-BE49-F238E27FC236}">
                <a16:creationId xmlns:a16="http://schemas.microsoft.com/office/drawing/2014/main" id="{18C5FE8A-9B5E-48D8-A50B-96291D8A080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0088" y="1687513"/>
            <a:ext cx="10588625" cy="139751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fr-FR" dirty="0"/>
              <a:t>Cliquez pour ajouter du texte</a:t>
            </a:r>
          </a:p>
        </p:txBody>
      </p:sp>
    </p:spTree>
    <p:extLst>
      <p:ext uri="{BB962C8B-B14F-4D97-AF65-F5344CB8AC3E}">
        <p14:creationId xmlns:p14="http://schemas.microsoft.com/office/powerpoint/2010/main" val="2643339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tenu : bou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21;p6">
            <a:extLst>
              <a:ext uri="{FF2B5EF4-FFF2-40B4-BE49-F238E27FC236}">
                <a16:creationId xmlns:a16="http://schemas.microsoft.com/office/drawing/2014/main" id="{C0EECD03-8AA0-496F-8772-06FD32CCAC1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699868" y="412050"/>
            <a:ext cx="10571869" cy="61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6000" rIns="68400" bIns="36000" anchor="t" anchorCtr="0">
            <a:spAutoFit/>
          </a:bodyPr>
          <a:lstStyle>
            <a:lvl1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2800" b="1" i="0" u="none" strike="noStrike" cap="none">
                <a:solidFill>
                  <a:srgbClr val="243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2857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marR="0" lvl="2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marR="0" lvl="4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fr-FR" dirty="0"/>
              <a:t>Titre de diapositive</a:t>
            </a:r>
          </a:p>
        </p:txBody>
      </p:sp>
      <p:sp>
        <p:nvSpPr>
          <p:cNvPr id="15" name="Google Shape;21;p6">
            <a:extLst>
              <a:ext uri="{FF2B5EF4-FFF2-40B4-BE49-F238E27FC236}">
                <a16:creationId xmlns:a16="http://schemas.microsoft.com/office/drawing/2014/main" id="{88638266-10CA-4F69-849F-5309EB16F38A}"/>
              </a:ext>
            </a:extLst>
          </p:cNvPr>
          <p:cNvSpPr txBox="1">
            <a:spLocks noGrp="1"/>
          </p:cNvSpPr>
          <p:nvPr>
            <p:ph type="body" idx="13" hasCustomPrompt="1"/>
          </p:nvPr>
        </p:nvSpPr>
        <p:spPr>
          <a:xfrm>
            <a:off x="712800" y="1052792"/>
            <a:ext cx="10571869" cy="544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6000" rIns="68400" bIns="36000" anchor="t" anchorCtr="0">
            <a:spAutoFit/>
          </a:bodyPr>
          <a:lstStyle>
            <a:lvl1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2400" b="1" i="0" u="none" strike="noStrike" cap="none">
                <a:solidFill>
                  <a:srgbClr val="3C6D9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2857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marR="0" lvl="2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marR="0" lvl="4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D55EF30-A0A7-40A7-9A22-94D5C2A69F0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00088" y="1690688"/>
            <a:ext cx="10491787" cy="1547812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0934756-ECF8-400D-A391-313D8C64D8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81985" y="6168044"/>
            <a:ext cx="679655" cy="3822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E09F3ACD-18E9-44C5-8A03-A2946BAD7B12}" type="slidenum">
              <a:rPr lang="en-CA" smtClean="0"/>
              <a:pPr/>
              <a:t>‹N°›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99143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tenu :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09F5394-6E70-489F-8F3B-31F57456E9AE}"/>
              </a:ext>
            </a:extLst>
          </p:cNvPr>
          <p:cNvSpPr/>
          <p:nvPr userDrawn="1"/>
        </p:nvSpPr>
        <p:spPr>
          <a:xfrm flipV="1">
            <a:off x="0" y="-9043"/>
            <a:ext cx="12192000" cy="6022575"/>
          </a:xfrm>
          <a:prstGeom prst="rect">
            <a:avLst/>
          </a:prstGeom>
          <a:solidFill>
            <a:srgbClr val="F3F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325655C-FF43-4406-97F2-5F3CB378A5A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5781985" y="6168044"/>
            <a:ext cx="679655" cy="3822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E09F3ACD-18E9-44C5-8A03-A2946BAD7B12}" type="slidenum">
              <a:rPr lang="en-CA" smtClean="0"/>
              <a:pPr/>
              <a:t>‹N°›</a:t>
            </a:fld>
            <a:endParaRPr lang="en-CA" dirty="0"/>
          </a:p>
        </p:txBody>
      </p:sp>
      <p:pic>
        <p:nvPicPr>
          <p:cNvPr id="12" name="Picture 14" descr="Logo&#10;&#10;Description automatically generated">
            <a:extLst>
              <a:ext uri="{FF2B5EF4-FFF2-40B4-BE49-F238E27FC236}">
                <a16:creationId xmlns:a16="http://schemas.microsoft.com/office/drawing/2014/main" id="{6741F4DC-0F8A-462D-8130-AE21EB5AB4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03981" y="6228599"/>
            <a:ext cx="1356162" cy="404648"/>
          </a:xfrm>
          <a:prstGeom prst="rect">
            <a:avLst/>
          </a:prstGeom>
        </p:spPr>
      </p:pic>
      <p:sp>
        <p:nvSpPr>
          <p:cNvPr id="14" name="Google Shape;21;p6">
            <a:extLst>
              <a:ext uri="{FF2B5EF4-FFF2-40B4-BE49-F238E27FC236}">
                <a16:creationId xmlns:a16="http://schemas.microsoft.com/office/drawing/2014/main" id="{C0EECD03-8AA0-496F-8772-06FD32CCAC1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699868" y="412050"/>
            <a:ext cx="10571869" cy="61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6000" rIns="68400" bIns="36000" anchor="t" anchorCtr="0">
            <a:spAutoFit/>
          </a:bodyPr>
          <a:lstStyle>
            <a:lvl1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2800" b="1" i="0" u="none" strike="noStrike" cap="none">
                <a:solidFill>
                  <a:srgbClr val="243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2857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marR="0" lvl="2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marR="0" lvl="4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fr-FR" dirty="0"/>
              <a:t>Titre de diapositive</a:t>
            </a:r>
          </a:p>
        </p:txBody>
      </p:sp>
      <p:sp>
        <p:nvSpPr>
          <p:cNvPr id="15" name="Google Shape;21;p6">
            <a:extLst>
              <a:ext uri="{FF2B5EF4-FFF2-40B4-BE49-F238E27FC236}">
                <a16:creationId xmlns:a16="http://schemas.microsoft.com/office/drawing/2014/main" id="{88638266-10CA-4F69-849F-5309EB16F38A}"/>
              </a:ext>
            </a:extLst>
          </p:cNvPr>
          <p:cNvSpPr txBox="1">
            <a:spLocks noGrp="1"/>
          </p:cNvSpPr>
          <p:nvPr>
            <p:ph type="body" idx="13" hasCustomPrompt="1"/>
          </p:nvPr>
        </p:nvSpPr>
        <p:spPr>
          <a:xfrm>
            <a:off x="712800" y="1052792"/>
            <a:ext cx="10571869" cy="544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6000" rIns="68400" bIns="36000" anchor="t" anchorCtr="0">
            <a:spAutoFit/>
          </a:bodyPr>
          <a:lstStyle>
            <a:lvl1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2400" b="1" i="0" u="none" strike="noStrike" cap="none">
                <a:solidFill>
                  <a:srgbClr val="3C6D9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2857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marR="0" lvl="2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marR="0" lvl="4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11" name="Espace réservé du tableau 2">
            <a:extLst>
              <a:ext uri="{FF2B5EF4-FFF2-40B4-BE49-F238E27FC236}">
                <a16:creationId xmlns:a16="http://schemas.microsoft.com/office/drawing/2014/main" id="{DA98A4FA-E904-4BB7-BAE6-CEA1CA4D053D}"/>
              </a:ext>
            </a:extLst>
          </p:cNvPr>
          <p:cNvSpPr>
            <a:spLocks noGrp="1"/>
          </p:cNvSpPr>
          <p:nvPr>
            <p:ph type="tbl" sz="quarter" idx="15" hasCustomPrompt="1"/>
          </p:nvPr>
        </p:nvSpPr>
        <p:spPr>
          <a:xfrm>
            <a:off x="1174750" y="1981200"/>
            <a:ext cx="9740900" cy="2876550"/>
          </a:xfrm>
        </p:spPr>
        <p:txBody>
          <a:bodyPr>
            <a:normAutofit/>
          </a:bodyPr>
          <a:lstStyle>
            <a:lvl1pPr>
              <a:defRPr sz="1400" b="1"/>
            </a:lvl1pPr>
          </a:lstStyle>
          <a:p>
            <a:r>
              <a:rPr lang="fr-CA" dirty="0"/>
              <a:t>Cliquez sur l’icône pour ajouter un tableau </a:t>
            </a:r>
          </a:p>
        </p:txBody>
      </p:sp>
    </p:spTree>
    <p:extLst>
      <p:ext uri="{BB962C8B-B14F-4D97-AF65-F5344CB8AC3E}">
        <p14:creationId xmlns:p14="http://schemas.microsoft.com/office/powerpoint/2010/main" val="3301409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ge couverture" userDrawn="1">
  <p:cSld name="Page couvertur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144302BA-E71A-4C64-B987-B3A626533F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61661" y="202627"/>
            <a:ext cx="2142350" cy="1168976"/>
          </a:xfrm>
          <a:prstGeom prst="rect">
            <a:avLst/>
          </a:prstGeom>
        </p:spPr>
      </p:pic>
      <p:sp>
        <p:nvSpPr>
          <p:cNvPr id="12" name="Google Shape;12;p5"/>
          <p:cNvSpPr/>
          <p:nvPr/>
        </p:nvSpPr>
        <p:spPr>
          <a:xfrm>
            <a:off x="-10510" y="6184135"/>
            <a:ext cx="691376" cy="691376"/>
          </a:xfrm>
          <a:prstGeom prst="rect">
            <a:avLst/>
          </a:prstGeom>
          <a:solidFill>
            <a:srgbClr val="76BC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5"/>
          <p:cNvSpPr/>
          <p:nvPr/>
        </p:nvSpPr>
        <p:spPr>
          <a:xfrm>
            <a:off x="0" y="4938120"/>
            <a:ext cx="691376" cy="691376"/>
          </a:xfrm>
          <a:prstGeom prst="rect">
            <a:avLst/>
          </a:prstGeom>
          <a:solidFill>
            <a:srgbClr val="3C709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5"/>
          <p:cNvSpPr/>
          <p:nvPr/>
        </p:nvSpPr>
        <p:spPr>
          <a:xfrm>
            <a:off x="1251125" y="6184135"/>
            <a:ext cx="691376" cy="691376"/>
          </a:xfrm>
          <a:prstGeom prst="rect">
            <a:avLst/>
          </a:prstGeom>
          <a:solidFill>
            <a:srgbClr val="3C709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5;p5">
            <a:extLst>
              <a:ext uri="{FF2B5EF4-FFF2-40B4-BE49-F238E27FC236}">
                <a16:creationId xmlns:a16="http://schemas.microsoft.com/office/drawing/2014/main" id="{79B81EAF-8468-462F-9899-11E3A148489A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1942500" y="2865599"/>
            <a:ext cx="8337600" cy="771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1" i="0" u="none" strike="noStrike" cap="none">
                <a:solidFill>
                  <a:srgbClr val="1F4E7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2857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marR="0" lvl="2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marR="0" lvl="4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CA" dirty="0"/>
              <a:t>Questions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18507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5241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6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7BC89CE-9835-40A3-9271-F7E3A36D96FB}"/>
              </a:ext>
            </a:extLst>
          </p:cNvPr>
          <p:cNvSpPr/>
          <p:nvPr userDrawn="1"/>
        </p:nvSpPr>
        <p:spPr>
          <a:xfrm flipV="1">
            <a:off x="0" y="-9043"/>
            <a:ext cx="12192000" cy="6022575"/>
          </a:xfrm>
          <a:prstGeom prst="rect">
            <a:avLst/>
          </a:prstGeom>
          <a:solidFill>
            <a:srgbClr val="F3F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4" descr="Logo&#10;&#10;Description automatically generated">
            <a:extLst>
              <a:ext uri="{FF2B5EF4-FFF2-40B4-BE49-F238E27FC236}">
                <a16:creationId xmlns:a16="http://schemas.microsoft.com/office/drawing/2014/main" id="{8ABD0803-45E1-4AD7-B874-DE6C0E0AD05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503981" y="6228599"/>
            <a:ext cx="1356162" cy="404648"/>
          </a:xfrm>
          <a:prstGeom prst="rect">
            <a:avLst/>
          </a:prstGeom>
        </p:spPr>
      </p:pic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92B80C42-AAF3-4DE9-9AFF-254A0E418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2799" y="1687900"/>
            <a:ext cx="10558937" cy="22413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/>
              <a:t>Boulet niveau 1</a:t>
            </a:r>
          </a:p>
          <a:p>
            <a:pPr lvl="1"/>
            <a:r>
              <a:rPr lang="fr-FR" dirty="0"/>
              <a:t>Boulet niveau 2</a:t>
            </a:r>
          </a:p>
          <a:p>
            <a:pPr lvl="2"/>
            <a:r>
              <a:rPr lang="fr-FR" dirty="0"/>
              <a:t>Boulet niveau 3</a:t>
            </a:r>
          </a:p>
          <a:p>
            <a:pPr lvl="3"/>
            <a:r>
              <a:rPr lang="fr-FR" dirty="0"/>
              <a:t>Boulet niveau 4</a:t>
            </a:r>
          </a:p>
          <a:p>
            <a:pPr lvl="4"/>
            <a:r>
              <a:rPr lang="fr-FR" dirty="0"/>
              <a:t>Boulet niveau 5</a:t>
            </a:r>
          </a:p>
        </p:txBody>
      </p:sp>
    </p:spTree>
    <p:extLst>
      <p:ext uri="{BB962C8B-B14F-4D97-AF65-F5344CB8AC3E}">
        <p14:creationId xmlns:p14="http://schemas.microsoft.com/office/powerpoint/2010/main" val="56034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73" r:id="rId4"/>
    <p:sldLayoutId id="2147483671" r:id="rId5"/>
    <p:sldLayoutId id="2147483674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100000"/>
        </a:lnSpc>
        <a:spcBef>
          <a:spcPts val="1000"/>
        </a:spcBef>
        <a:buFont typeface="Wingdings" panose="05000000000000000000" pitchFamily="2" charset="2"/>
        <a:buChar char="§"/>
        <a:defRPr lang="fr-FR" sz="1800" kern="1200" dirty="0">
          <a:solidFill>
            <a:srgbClr val="243C4C"/>
          </a:solidFill>
          <a:latin typeface="+mj-lt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100000"/>
        </a:lnSpc>
        <a:spcBef>
          <a:spcPts val="500"/>
        </a:spcBef>
        <a:buFont typeface="Wingdings" panose="05000000000000000000" pitchFamily="2" charset="2"/>
        <a:buChar char="§"/>
        <a:defRPr lang="fr-FR" sz="1600" kern="1200" dirty="0">
          <a:solidFill>
            <a:srgbClr val="243C4C"/>
          </a:solidFill>
          <a:latin typeface="+mj-lt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100000"/>
        </a:lnSpc>
        <a:spcBef>
          <a:spcPts val="500"/>
        </a:spcBef>
        <a:buFont typeface="Wingdings" panose="05000000000000000000" pitchFamily="2" charset="2"/>
        <a:buChar char="§"/>
        <a:defRPr lang="fr-FR" sz="1400" kern="1200" dirty="0">
          <a:solidFill>
            <a:srgbClr val="243C4C"/>
          </a:solidFill>
          <a:latin typeface="+mj-lt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100000"/>
        </a:lnSpc>
        <a:spcBef>
          <a:spcPts val="500"/>
        </a:spcBef>
        <a:buFont typeface="Wingdings" panose="05000000000000000000" pitchFamily="2" charset="2"/>
        <a:buChar char="§"/>
        <a:defRPr lang="fr-FR" sz="1200" kern="1200" dirty="0">
          <a:solidFill>
            <a:srgbClr val="243C4C"/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1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3757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8.gif"/><Relationship Id="rId4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62.xml"/><Relationship Id="rId3" Type="http://schemas.openxmlformats.org/officeDocument/2006/relationships/tags" Target="../tags/tag57.xml"/><Relationship Id="rId7" Type="http://schemas.openxmlformats.org/officeDocument/2006/relationships/tags" Target="../tags/tag61.xml"/><Relationship Id="rId12" Type="http://schemas.openxmlformats.org/officeDocument/2006/relationships/chart" Target="../charts/chart4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11" Type="http://schemas.openxmlformats.org/officeDocument/2006/relationships/image" Target="../media/image8.gif"/><Relationship Id="rId5" Type="http://schemas.openxmlformats.org/officeDocument/2006/relationships/tags" Target="../tags/tag59.xml"/><Relationship Id="rId10" Type="http://schemas.openxmlformats.org/officeDocument/2006/relationships/slideLayout" Target="../slideLayouts/slideLayout5.xml"/><Relationship Id="rId4" Type="http://schemas.openxmlformats.org/officeDocument/2006/relationships/tags" Target="../tags/tag58.xml"/><Relationship Id="rId9" Type="http://schemas.openxmlformats.org/officeDocument/2006/relationships/tags" Target="../tags/tag6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7" Type="http://schemas.openxmlformats.org/officeDocument/2006/relationships/image" Target="../media/image8.gif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68.xml"/><Relationship Id="rId4" Type="http://schemas.openxmlformats.org/officeDocument/2006/relationships/tags" Target="../tags/tag6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tags" Target="../tags/tag71.xml"/><Relationship Id="rId7" Type="http://schemas.openxmlformats.org/officeDocument/2006/relationships/slideLayout" Target="../slideLayouts/slideLayout5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6" Type="http://schemas.openxmlformats.org/officeDocument/2006/relationships/tags" Target="../tags/tag74.xml"/><Relationship Id="rId5" Type="http://schemas.openxmlformats.org/officeDocument/2006/relationships/tags" Target="../tags/tag73.xml"/><Relationship Id="rId4" Type="http://schemas.openxmlformats.org/officeDocument/2006/relationships/tags" Target="../tags/tag7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4" Type="http://schemas.openxmlformats.org/officeDocument/2006/relationships/image" Target="../media/image8.gif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tags" Target="../tags/tag89.xml"/><Relationship Id="rId18" Type="http://schemas.openxmlformats.org/officeDocument/2006/relationships/tags" Target="../tags/tag94.xml"/><Relationship Id="rId26" Type="http://schemas.openxmlformats.org/officeDocument/2006/relationships/tags" Target="../tags/tag102.xml"/><Relationship Id="rId39" Type="http://schemas.openxmlformats.org/officeDocument/2006/relationships/slideLayout" Target="../slideLayouts/slideLayout5.xml"/><Relationship Id="rId21" Type="http://schemas.openxmlformats.org/officeDocument/2006/relationships/tags" Target="../tags/tag97.xml"/><Relationship Id="rId34" Type="http://schemas.openxmlformats.org/officeDocument/2006/relationships/tags" Target="../tags/tag110.xml"/><Relationship Id="rId7" Type="http://schemas.openxmlformats.org/officeDocument/2006/relationships/tags" Target="../tags/tag83.xml"/><Relationship Id="rId12" Type="http://schemas.openxmlformats.org/officeDocument/2006/relationships/tags" Target="../tags/tag88.xml"/><Relationship Id="rId17" Type="http://schemas.openxmlformats.org/officeDocument/2006/relationships/tags" Target="../tags/tag93.xml"/><Relationship Id="rId25" Type="http://schemas.openxmlformats.org/officeDocument/2006/relationships/tags" Target="../tags/tag101.xml"/><Relationship Id="rId33" Type="http://schemas.openxmlformats.org/officeDocument/2006/relationships/tags" Target="../tags/tag109.xml"/><Relationship Id="rId38" Type="http://schemas.openxmlformats.org/officeDocument/2006/relationships/tags" Target="../tags/tag114.xml"/><Relationship Id="rId2" Type="http://schemas.openxmlformats.org/officeDocument/2006/relationships/tags" Target="../tags/tag78.xml"/><Relationship Id="rId16" Type="http://schemas.openxmlformats.org/officeDocument/2006/relationships/tags" Target="../tags/tag92.xml"/><Relationship Id="rId20" Type="http://schemas.openxmlformats.org/officeDocument/2006/relationships/tags" Target="../tags/tag96.xml"/><Relationship Id="rId29" Type="http://schemas.openxmlformats.org/officeDocument/2006/relationships/tags" Target="../tags/tag105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11" Type="http://schemas.openxmlformats.org/officeDocument/2006/relationships/tags" Target="../tags/tag87.xml"/><Relationship Id="rId24" Type="http://schemas.openxmlformats.org/officeDocument/2006/relationships/tags" Target="../tags/tag100.xml"/><Relationship Id="rId32" Type="http://schemas.openxmlformats.org/officeDocument/2006/relationships/tags" Target="../tags/tag108.xml"/><Relationship Id="rId37" Type="http://schemas.openxmlformats.org/officeDocument/2006/relationships/tags" Target="../tags/tag113.xml"/><Relationship Id="rId40" Type="http://schemas.openxmlformats.org/officeDocument/2006/relationships/image" Target="../media/image8.gif"/><Relationship Id="rId5" Type="http://schemas.openxmlformats.org/officeDocument/2006/relationships/tags" Target="../tags/tag81.xml"/><Relationship Id="rId15" Type="http://schemas.openxmlformats.org/officeDocument/2006/relationships/tags" Target="../tags/tag91.xml"/><Relationship Id="rId23" Type="http://schemas.openxmlformats.org/officeDocument/2006/relationships/tags" Target="../tags/tag99.xml"/><Relationship Id="rId28" Type="http://schemas.openxmlformats.org/officeDocument/2006/relationships/tags" Target="../tags/tag104.xml"/><Relationship Id="rId36" Type="http://schemas.openxmlformats.org/officeDocument/2006/relationships/tags" Target="../tags/tag112.xml"/><Relationship Id="rId10" Type="http://schemas.openxmlformats.org/officeDocument/2006/relationships/tags" Target="../tags/tag86.xml"/><Relationship Id="rId19" Type="http://schemas.openxmlformats.org/officeDocument/2006/relationships/tags" Target="../tags/tag95.xml"/><Relationship Id="rId31" Type="http://schemas.openxmlformats.org/officeDocument/2006/relationships/tags" Target="../tags/tag107.xml"/><Relationship Id="rId4" Type="http://schemas.openxmlformats.org/officeDocument/2006/relationships/tags" Target="../tags/tag80.xml"/><Relationship Id="rId9" Type="http://schemas.openxmlformats.org/officeDocument/2006/relationships/tags" Target="../tags/tag85.xml"/><Relationship Id="rId14" Type="http://schemas.openxmlformats.org/officeDocument/2006/relationships/tags" Target="../tags/tag90.xml"/><Relationship Id="rId22" Type="http://schemas.openxmlformats.org/officeDocument/2006/relationships/tags" Target="../tags/tag98.xml"/><Relationship Id="rId27" Type="http://schemas.openxmlformats.org/officeDocument/2006/relationships/tags" Target="../tags/tag103.xml"/><Relationship Id="rId30" Type="http://schemas.openxmlformats.org/officeDocument/2006/relationships/tags" Target="../tags/tag106.xml"/><Relationship Id="rId35" Type="http://schemas.openxmlformats.org/officeDocument/2006/relationships/tags" Target="../tags/tag111.xml"/><Relationship Id="rId8" Type="http://schemas.openxmlformats.org/officeDocument/2006/relationships/tags" Target="../tags/tag84.xml"/><Relationship Id="rId3" Type="http://schemas.openxmlformats.org/officeDocument/2006/relationships/tags" Target="../tags/tag7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17.xml"/><Relationship Id="rId7" Type="http://schemas.openxmlformats.org/officeDocument/2006/relationships/image" Target="../media/image8.gif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119.xml"/><Relationship Id="rId4" Type="http://schemas.openxmlformats.org/officeDocument/2006/relationships/tags" Target="../tags/tag1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22.xml"/><Relationship Id="rId2" Type="http://schemas.openxmlformats.org/officeDocument/2006/relationships/tags" Target="../tags/tag121.xml"/><Relationship Id="rId1" Type="http://schemas.openxmlformats.org/officeDocument/2006/relationships/tags" Target="../tags/tag120.xml"/><Relationship Id="rId6" Type="http://schemas.openxmlformats.org/officeDocument/2006/relationships/image" Target="../media/image8.gif"/><Relationship Id="rId5" Type="http://schemas.openxmlformats.org/officeDocument/2006/relationships/slideLayout" Target="../slideLayouts/slideLayout5.xml"/><Relationship Id="rId4" Type="http://schemas.openxmlformats.org/officeDocument/2006/relationships/tags" Target="../tags/tag1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4" Type="http://schemas.openxmlformats.org/officeDocument/2006/relationships/image" Target="../media/image8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128.xml"/><Relationship Id="rId7" Type="http://schemas.openxmlformats.org/officeDocument/2006/relationships/image" Target="../media/image8.gif"/><Relationship Id="rId2" Type="http://schemas.openxmlformats.org/officeDocument/2006/relationships/tags" Target="../tags/tag127.xml"/><Relationship Id="rId1" Type="http://schemas.openxmlformats.org/officeDocument/2006/relationships/tags" Target="../tags/tag126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130.xml"/><Relationship Id="rId4" Type="http://schemas.openxmlformats.org/officeDocument/2006/relationships/tags" Target="../tags/tag1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33.xml"/><Relationship Id="rId7" Type="http://schemas.openxmlformats.org/officeDocument/2006/relationships/image" Target="../media/image8.gif"/><Relationship Id="rId2" Type="http://schemas.openxmlformats.org/officeDocument/2006/relationships/tags" Target="../tags/tag132.xml"/><Relationship Id="rId1" Type="http://schemas.openxmlformats.org/officeDocument/2006/relationships/tags" Target="../tags/tag131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135.xml"/><Relationship Id="rId4" Type="http://schemas.openxmlformats.org/officeDocument/2006/relationships/tags" Target="../tags/tag13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8.gif"/><Relationship Id="rId4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4" Type="http://schemas.openxmlformats.org/officeDocument/2006/relationships/image" Target="../media/image8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140.xml"/><Relationship Id="rId2" Type="http://schemas.openxmlformats.org/officeDocument/2006/relationships/tags" Target="../tags/tag139.xml"/><Relationship Id="rId1" Type="http://schemas.openxmlformats.org/officeDocument/2006/relationships/tags" Target="../tags/tag138.xml"/><Relationship Id="rId6" Type="http://schemas.openxmlformats.org/officeDocument/2006/relationships/image" Target="../media/image8.gif"/><Relationship Id="rId5" Type="http://schemas.openxmlformats.org/officeDocument/2006/relationships/slideLayout" Target="../slideLayouts/slideLayout5.xml"/><Relationship Id="rId4" Type="http://schemas.openxmlformats.org/officeDocument/2006/relationships/tags" Target="../tags/tag14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43.xml"/><Relationship Id="rId1" Type="http://schemas.openxmlformats.org/officeDocument/2006/relationships/tags" Target="../tags/tag142.xml"/><Relationship Id="rId4" Type="http://schemas.openxmlformats.org/officeDocument/2006/relationships/image" Target="../media/image8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8.gif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8.gif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26.xml"/><Relationship Id="rId13" Type="http://schemas.openxmlformats.org/officeDocument/2006/relationships/tags" Target="../tags/tag31.xml"/><Relationship Id="rId3" Type="http://schemas.openxmlformats.org/officeDocument/2006/relationships/tags" Target="../tags/tag21.xml"/><Relationship Id="rId7" Type="http://schemas.openxmlformats.org/officeDocument/2006/relationships/tags" Target="../tags/tag25.xml"/><Relationship Id="rId12" Type="http://schemas.openxmlformats.org/officeDocument/2006/relationships/tags" Target="../tags/tag30.xml"/><Relationship Id="rId2" Type="http://schemas.openxmlformats.org/officeDocument/2006/relationships/tags" Target="../tags/tag20.xml"/><Relationship Id="rId16" Type="http://schemas.openxmlformats.org/officeDocument/2006/relationships/chart" Target="../charts/chart1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11" Type="http://schemas.openxmlformats.org/officeDocument/2006/relationships/tags" Target="../tags/tag29.xml"/><Relationship Id="rId5" Type="http://schemas.openxmlformats.org/officeDocument/2006/relationships/tags" Target="../tags/tag23.xml"/><Relationship Id="rId15" Type="http://schemas.openxmlformats.org/officeDocument/2006/relationships/image" Target="../media/image8.gif"/><Relationship Id="rId10" Type="http://schemas.openxmlformats.org/officeDocument/2006/relationships/tags" Target="../tags/tag28.xml"/><Relationship Id="rId4" Type="http://schemas.openxmlformats.org/officeDocument/2006/relationships/tags" Target="../tags/tag22.xml"/><Relationship Id="rId9" Type="http://schemas.openxmlformats.org/officeDocument/2006/relationships/tags" Target="../tags/tag27.xml"/><Relationship Id="rId14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7" Type="http://schemas.openxmlformats.org/officeDocument/2006/relationships/image" Target="../media/image8.gif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36.xml"/><Relationship Id="rId4" Type="http://schemas.openxmlformats.org/officeDocument/2006/relationships/tags" Target="../tags/tag3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44.xml"/><Relationship Id="rId3" Type="http://schemas.openxmlformats.org/officeDocument/2006/relationships/tags" Target="../tags/tag39.xml"/><Relationship Id="rId7" Type="http://schemas.openxmlformats.org/officeDocument/2006/relationships/tags" Target="../tags/tag43.xml"/><Relationship Id="rId12" Type="http://schemas.openxmlformats.org/officeDocument/2006/relationships/chart" Target="../charts/chart2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tags" Target="../tags/tag42.xml"/><Relationship Id="rId11" Type="http://schemas.openxmlformats.org/officeDocument/2006/relationships/image" Target="../media/image8.gif"/><Relationship Id="rId5" Type="http://schemas.openxmlformats.org/officeDocument/2006/relationships/tags" Target="../tags/tag41.xml"/><Relationship Id="rId10" Type="http://schemas.openxmlformats.org/officeDocument/2006/relationships/slideLayout" Target="../slideLayouts/slideLayout5.xml"/><Relationship Id="rId4" Type="http://schemas.openxmlformats.org/officeDocument/2006/relationships/tags" Target="../tags/tag40.xml"/><Relationship Id="rId9" Type="http://schemas.openxmlformats.org/officeDocument/2006/relationships/tags" Target="../tags/tag4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53.xml"/><Relationship Id="rId3" Type="http://schemas.openxmlformats.org/officeDocument/2006/relationships/tags" Target="../tags/tag48.xml"/><Relationship Id="rId7" Type="http://schemas.openxmlformats.org/officeDocument/2006/relationships/tags" Target="../tags/tag52.xml"/><Relationship Id="rId12" Type="http://schemas.openxmlformats.org/officeDocument/2006/relationships/chart" Target="../charts/chart3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tags" Target="../tags/tag51.xml"/><Relationship Id="rId11" Type="http://schemas.openxmlformats.org/officeDocument/2006/relationships/image" Target="../media/image8.gif"/><Relationship Id="rId5" Type="http://schemas.openxmlformats.org/officeDocument/2006/relationships/tags" Target="../tags/tag50.xml"/><Relationship Id="rId10" Type="http://schemas.openxmlformats.org/officeDocument/2006/relationships/slideLayout" Target="../slideLayouts/slideLayout5.xml"/><Relationship Id="rId4" Type="http://schemas.openxmlformats.org/officeDocument/2006/relationships/tags" Target="../tags/tag49.xml"/><Relationship Id="rId9" Type="http://schemas.openxmlformats.org/officeDocument/2006/relationships/tags" Target="../tags/tag5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070255B-ECDE-4B80-9DC6-2503300177DC}"/>
              </a:ext>
            </a:extLst>
          </p:cNvPr>
          <p:cNvSpPr>
            <a:spLocks noGrp="1"/>
          </p:cNvSpPr>
          <p:nvPr>
            <p:ph type="body" sz="quarter" idx="11"/>
            <p:custDataLst>
              <p:tags r:id="rId1"/>
            </p:custDataLst>
          </p:nvPr>
        </p:nvSpPr>
        <p:spPr>
          <a:xfrm>
            <a:off x="1902743" y="4891434"/>
            <a:ext cx="6639514" cy="451313"/>
          </a:xfrm>
        </p:spPr>
        <p:txBody>
          <a:bodyPr/>
          <a:lstStyle/>
          <a:p>
            <a:r>
              <a:rPr lang="fr-CA" dirty="0"/>
              <a:t>12 juin 2025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A9DB629-95A6-4261-AEE6-7CA40D1B3519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>
          <a:xfrm>
            <a:off x="1912016" y="2084260"/>
            <a:ext cx="8163475" cy="2011695"/>
          </a:xfrm>
        </p:spPr>
        <p:txBody>
          <a:bodyPr/>
          <a:lstStyle/>
          <a:p>
            <a:r>
              <a:rPr lang="fr-CA" sz="3600" dirty="0"/>
              <a:t>État de situation - Régime privé d’assurance médicaments de la FSSS - CSN</a:t>
            </a:r>
          </a:p>
          <a:p>
            <a:r>
              <a:rPr lang="fr-CA" sz="3200" b="0" dirty="0"/>
              <a:t>Rencontre avec le Cabinet du MSSS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DBC0362-F9BE-0DE8-F69B-8BD23896B9AA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23509" y="305556"/>
            <a:ext cx="2093976" cy="72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607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9974FCA-EE0E-4827-A3CE-42DE306D23B5}"/>
              </a:ext>
            </a:extLst>
          </p:cNvPr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699868" y="412050"/>
            <a:ext cx="10571869" cy="606183"/>
          </a:xfrm>
        </p:spPr>
        <p:txBody>
          <a:bodyPr/>
          <a:lstStyle/>
          <a:p>
            <a:r>
              <a:rPr lang="fr-CA" dirty="0"/>
              <a:t>Évolution des coûts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34947C-9F29-48EA-8BB5-82B905152FA7}"/>
              </a:ext>
            </a:extLst>
          </p:cNvPr>
          <p:cNvSpPr>
            <a:spLocks noGrp="1"/>
          </p:cNvSpPr>
          <p:nvPr>
            <p:ph type="body" idx="13"/>
            <p:custDataLst>
              <p:tags r:id="rId2"/>
            </p:custDataLst>
          </p:nvPr>
        </p:nvSpPr>
        <p:spPr>
          <a:xfrm>
            <a:off x="712800" y="1052792"/>
            <a:ext cx="10571869" cy="544627"/>
          </a:xfrm>
        </p:spPr>
        <p:txBody>
          <a:bodyPr/>
          <a:lstStyle/>
          <a:p>
            <a:r>
              <a:rPr lang="fr-CA" dirty="0"/>
              <a:t>% du salaire brut annuel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07BA89-43D8-4E2E-8AF8-09C28B3D76BA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/>
        <p:txBody>
          <a:bodyPr/>
          <a:lstStyle/>
          <a:p>
            <a:fld id="{E09F3ACD-18E9-44C5-8A03-A2946BAD7B12}" type="slidenum">
              <a:rPr lang="en-CA" smtClean="0"/>
              <a:pPr/>
              <a:t>10</a:t>
            </a:fld>
            <a:endParaRPr lang="en-CA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5C3EB2B-3BF2-42FA-817D-338FE1A31E21}"/>
              </a:ext>
            </a:extLst>
          </p:cNvPr>
          <p:cNvSpPr>
            <a:spLocks noGrp="1"/>
          </p:cNvSpPr>
          <p:nvPr>
            <p:ph type="body" sz="quarter" idx="17"/>
            <p:custDataLst>
              <p:tags r:id="rId4"/>
            </p:custDataLst>
          </p:nvPr>
        </p:nvSpPr>
        <p:spPr>
          <a:xfrm>
            <a:off x="700088" y="1687513"/>
            <a:ext cx="11093108" cy="3417887"/>
          </a:xfrm>
        </p:spPr>
        <p:txBody>
          <a:bodyPr/>
          <a:lstStyle/>
          <a:p>
            <a:pPr algn="just"/>
            <a:r>
              <a:rPr kumimoji="0" lang="fr-CA" b="0" i="0" u="sng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Agente ou agent administratif de classe 3 à l’échelle maximale</a:t>
            </a:r>
            <a:r>
              <a:rPr kumimoji="0" lang="fr-CA" b="0" i="0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kumimoji="0" lang="fr-CA" b="0" i="0" u="none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(35 </a:t>
            </a:r>
            <a:r>
              <a:rPr kumimoji="0" lang="fr-CA" b="0" i="0" u="none" strike="noStrike" kern="0" cap="none" spc="0" normalizeH="0" baseline="0" noProof="0" dirty="0" err="1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hrs</a:t>
            </a:r>
            <a:r>
              <a:rPr kumimoji="0" lang="fr-CA" b="0" i="0" u="none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/ </a:t>
            </a:r>
            <a:r>
              <a:rPr kumimoji="0" lang="fr-CA" b="0" i="0" u="none" strike="noStrike" kern="0" cap="none" spc="0" normalizeH="0" baseline="0" noProof="0" dirty="0" err="1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sem</a:t>
            </a:r>
            <a:r>
              <a:rPr kumimoji="0" lang="fr-CA" b="0" i="0" u="none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)</a:t>
            </a:r>
            <a:endParaRPr lang="fr-CA" sz="1800" dirty="0">
              <a:sym typeface="Arial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BE56C76-A3A6-68DD-AC31-77EB1A214641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607999" y="5687554"/>
            <a:ext cx="113956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fr-CA" sz="1000" dirty="0"/>
              <a:t>Source : Conventions collectives et primes d’assurance médicaments de la FSSS – CSN pour un remboursement à 80 % des médicaments compilées par Services actuariels SAI.</a:t>
            </a:r>
          </a:p>
          <a:p>
            <a:pPr marL="342900" indent="-342900">
              <a:buAutoNum type="arabicParenBoth"/>
            </a:pPr>
            <a:r>
              <a:rPr lang="fr-CA" sz="1000" dirty="0"/>
              <a:t>Source : Conventions collectives et primes d’assurance médicaments de la FSSS – CSN pour un remboursement à 80 % des médicaments compilées par Services actuariels SAI.</a:t>
            </a:r>
          </a:p>
          <a:p>
            <a:pPr marL="342900" indent="-342900">
              <a:buAutoNum type="arabicParenBoth"/>
            </a:pPr>
            <a:r>
              <a:rPr lang="fr-CA" sz="1000" dirty="0"/>
              <a:t>Source : Prime maximale du régime public d’assurance médicaments.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FAC1B49-915C-F73D-FBE9-66BE462F61DB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241498" y="6145923"/>
            <a:ext cx="1510390" cy="524806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3C6FBF25-5D9A-9FFF-CA29-B1B2284CCEDB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5274650" y="5299122"/>
            <a:ext cx="72408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700" dirty="0"/>
              <a:t>1</a:t>
            </a:r>
          </a:p>
        </p:txBody>
      </p:sp>
      <p:sp>
        <p:nvSpPr>
          <p:cNvPr id="10" name="ZoneTexte 8">
            <a:extLst>
              <a:ext uri="{FF2B5EF4-FFF2-40B4-BE49-F238E27FC236}">
                <a16:creationId xmlns:a16="http://schemas.microsoft.com/office/drawing/2014/main" id="{984D8BF8-613D-2E3C-B4BA-FAAC0BA32014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8818990" y="5299121"/>
            <a:ext cx="72408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CA" sz="700" dirty="0"/>
              <a:t>3</a:t>
            </a:r>
          </a:p>
        </p:txBody>
      </p:sp>
      <p:sp>
        <p:nvSpPr>
          <p:cNvPr id="11" name="ZoneTexte 8">
            <a:extLst>
              <a:ext uri="{FF2B5EF4-FFF2-40B4-BE49-F238E27FC236}">
                <a16:creationId xmlns:a16="http://schemas.microsoft.com/office/drawing/2014/main" id="{7D543160-4EC1-B63E-2192-202DAAD4B54C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7485926" y="5345791"/>
            <a:ext cx="72408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CA" sz="700" dirty="0"/>
              <a:t>2</a:t>
            </a:r>
          </a:p>
        </p:txBody>
      </p:sp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F6FBB605-5CE1-4472-AA79-FA7C08E5F1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2496232"/>
              </p:ext>
            </p:extLst>
          </p:nvPr>
        </p:nvGraphicFramePr>
        <p:xfrm>
          <a:off x="712799" y="2078219"/>
          <a:ext cx="10571869" cy="3507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</p:spTree>
    <p:extLst>
      <p:ext uri="{BB962C8B-B14F-4D97-AF65-F5344CB8AC3E}">
        <p14:creationId xmlns:p14="http://schemas.microsoft.com/office/powerpoint/2010/main" val="3490048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9974FCA-EE0E-4827-A3CE-42DE306D23B5}"/>
              </a:ext>
            </a:extLst>
          </p:cNvPr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699868" y="412050"/>
            <a:ext cx="10571869" cy="606183"/>
          </a:xfrm>
        </p:spPr>
        <p:txBody>
          <a:bodyPr/>
          <a:lstStyle/>
          <a:p>
            <a:r>
              <a:rPr lang="fr-CA" dirty="0"/>
              <a:t>Évolution des coûts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34947C-9F29-48EA-8BB5-82B905152FA7}"/>
              </a:ext>
            </a:extLst>
          </p:cNvPr>
          <p:cNvSpPr>
            <a:spLocks noGrp="1"/>
          </p:cNvSpPr>
          <p:nvPr>
            <p:ph type="body" idx="13"/>
            <p:custDataLst>
              <p:tags r:id="rId2"/>
            </p:custDataLst>
          </p:nvPr>
        </p:nvSpPr>
        <p:spPr>
          <a:xfrm>
            <a:off x="712800" y="1052792"/>
            <a:ext cx="10571869" cy="544627"/>
          </a:xfrm>
        </p:spPr>
        <p:txBody>
          <a:bodyPr/>
          <a:lstStyle/>
          <a:p>
            <a:r>
              <a:rPr lang="fr-CA" dirty="0"/>
              <a:t>Perte de salaire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07BA89-43D8-4E2E-8AF8-09C28B3D76BA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/>
        <p:txBody>
          <a:bodyPr/>
          <a:lstStyle/>
          <a:p>
            <a:fld id="{E09F3ACD-18E9-44C5-8A03-A2946BAD7B12}" type="slidenum">
              <a:rPr lang="en-CA" smtClean="0"/>
              <a:pPr/>
              <a:t>11</a:t>
            </a:fld>
            <a:endParaRPr lang="en-CA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5C3EB2B-3BF2-42FA-817D-338FE1A31E21}"/>
              </a:ext>
            </a:extLst>
          </p:cNvPr>
          <p:cNvSpPr>
            <a:spLocks noGrp="1"/>
          </p:cNvSpPr>
          <p:nvPr>
            <p:ph type="body" sz="quarter" idx="17"/>
            <p:custDataLst>
              <p:tags r:id="rId4"/>
            </p:custDataLst>
          </p:nvPr>
        </p:nvSpPr>
        <p:spPr/>
        <p:txBody>
          <a:bodyPr/>
          <a:lstStyle/>
          <a:p>
            <a:pPr algn="just"/>
            <a: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Pour </a:t>
            </a:r>
            <a:r>
              <a:rPr lang="fr-CA" kern="0" dirty="0">
                <a:latin typeface="Arial" panose="020B0604020202020204" pitchFamily="34" charset="0"/>
                <a:sym typeface="Arial"/>
              </a:rPr>
              <a:t>les travailleuses et travailleurs du RSSS des catégories 2 et 3 de la FSSS – CSN, l’augmentation importante des coûts du régime d’assurance médicaments a réduit de façon importante leur pouvoir d’achat.</a:t>
            </a:r>
            <a:endParaRPr kumimoji="0" lang="fr-CA" sz="2000" b="0" i="0" u="none" strike="noStrike" kern="0" cap="none" spc="0" normalizeH="0" baseline="0" noProof="0" dirty="0">
              <a:ln>
                <a:noFill/>
              </a:ln>
              <a:solidFill>
                <a:srgbClr val="243C4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algn="just"/>
            <a: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Pour les 3 postes analysés, les pertes de salaire au détriment du </a:t>
            </a:r>
            <a:r>
              <a:rPr lang="fr-CA" kern="0" dirty="0">
                <a:latin typeface="Arial" panose="020B0604020202020204" pitchFamily="34" charset="0"/>
                <a:sym typeface="Arial"/>
              </a:rPr>
              <a:t>financement de la prime d’assurance médicaments ont été les </a:t>
            </a:r>
            <a: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suivantes 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A" kern="0" dirty="0">
                <a:latin typeface="Arial" panose="020B0604020202020204" pitchFamily="34" charset="0"/>
                <a:sym typeface="Arial"/>
              </a:rPr>
              <a:t>Pour les statuts de protection individuelle, entre 1,8 % et 2,1 % du salaire brut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A" kern="0" dirty="0">
                <a:latin typeface="Arial" panose="020B0604020202020204" pitchFamily="34" charset="0"/>
                <a:sym typeface="Arial"/>
              </a:rPr>
              <a:t>Pour les statuts de protection familiale, entre 4,1 % et 4,7 % du salaire brut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fr-CA" sz="1800" dirty="0">
              <a:sym typeface="Arial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8B29D91-054D-0121-D818-69BFAF1A9CE9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241498" y="6145923"/>
            <a:ext cx="1510390" cy="52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089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9974FCA-EE0E-4827-A3CE-42DE306D23B5}"/>
              </a:ext>
            </a:extLst>
          </p:cNvPr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699868" y="412050"/>
            <a:ext cx="10571869" cy="606183"/>
          </a:xfrm>
        </p:spPr>
        <p:txBody>
          <a:bodyPr/>
          <a:lstStyle/>
          <a:p>
            <a:r>
              <a:rPr lang="fr-CA" dirty="0"/>
              <a:t>Évolution des coûts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34947C-9F29-48EA-8BB5-82B905152FA7}"/>
              </a:ext>
            </a:extLst>
          </p:cNvPr>
          <p:cNvSpPr>
            <a:spLocks noGrp="1"/>
          </p:cNvSpPr>
          <p:nvPr>
            <p:ph type="body" idx="13"/>
            <p:custDataLst>
              <p:tags r:id="rId2"/>
            </p:custDataLst>
          </p:nvPr>
        </p:nvSpPr>
        <p:spPr>
          <a:xfrm>
            <a:off x="712800" y="1052792"/>
            <a:ext cx="10571869" cy="544627"/>
          </a:xfrm>
        </p:spPr>
        <p:txBody>
          <a:bodyPr/>
          <a:lstStyle/>
          <a:p>
            <a:r>
              <a:rPr lang="fr-CA" dirty="0"/>
              <a:t>Comparaison avec la prime maximale RAMQ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07BA89-43D8-4E2E-8AF8-09C28B3D76BA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/>
        <p:txBody>
          <a:bodyPr/>
          <a:lstStyle/>
          <a:p>
            <a:fld id="{E09F3ACD-18E9-44C5-8A03-A2946BAD7B12}" type="slidenum">
              <a:rPr lang="en-CA" smtClean="0"/>
              <a:pPr/>
              <a:t>12</a:t>
            </a:fld>
            <a:endParaRPr lang="en-CA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5C3EB2B-3BF2-42FA-817D-338FE1A31E21}"/>
              </a:ext>
            </a:extLst>
          </p:cNvPr>
          <p:cNvSpPr>
            <a:spLocks noGrp="1"/>
          </p:cNvSpPr>
          <p:nvPr>
            <p:ph type="body" sz="quarter" idx="17"/>
            <p:custDataLst>
              <p:tags r:id="rId4"/>
            </p:custDataLst>
          </p:nvPr>
        </p:nvSpPr>
        <p:spPr/>
        <p:txBody>
          <a:bodyPr/>
          <a:lstStyle/>
          <a:p>
            <a:pPr algn="just"/>
            <a: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Ces mêmes travailleuses et travailleurs se comparent aux personnes assurées par le régime public de médicaments du Québec et se sentent fortement désavantagées.</a:t>
            </a:r>
          </a:p>
          <a:p>
            <a:pPr algn="just"/>
            <a: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Pour les 3 postes analysés, des </a:t>
            </a:r>
            <a:r>
              <a:rPr kumimoji="0" lang="fr-CA" sz="2000" b="1" i="0" u="sng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gains</a:t>
            </a:r>
            <a: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de salaire de l’ordre </a:t>
            </a:r>
            <a:r>
              <a:rPr lang="fr-CA" kern="0" dirty="0">
                <a:latin typeface="Arial" panose="020B0604020202020204" pitchFamily="34" charset="0"/>
                <a:sym typeface="Arial"/>
              </a:rPr>
              <a:t>de</a:t>
            </a:r>
            <a: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0,1 % du salaire brut auraient été réalisés s’ils avaient été assurés par le régime public d’assurance médicaments du Québec.</a:t>
            </a:r>
          </a:p>
          <a:p>
            <a:pPr algn="just"/>
            <a:r>
              <a:rPr lang="fr-CA" kern="0" dirty="0">
                <a:latin typeface="Arial" panose="020B0604020202020204" pitchFamily="34" charset="0"/>
                <a:sym typeface="Arial"/>
              </a:rPr>
              <a:t>En $, les montants d’écarts sont significatifs :</a:t>
            </a:r>
          </a:p>
          <a:p>
            <a:pPr algn="just"/>
            <a:endParaRPr lang="fr-CA" kern="0" dirty="0">
              <a:latin typeface="Arial" panose="020B0604020202020204" pitchFamily="34" charset="0"/>
              <a:sym typeface="Arial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fr-CA" sz="1800" dirty="0">
              <a:sym typeface="Arial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8B29D91-054D-0121-D818-69BFAF1A9CE9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241498" y="6145923"/>
            <a:ext cx="1510390" cy="524806"/>
          </a:xfrm>
          <a:prstGeom prst="rect">
            <a:avLst/>
          </a:prstGeom>
        </p:spPr>
      </p:pic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77808232-A499-4998-2821-02B960882E51}"/>
              </a:ext>
            </a:extLst>
          </p:cNvPr>
          <p:cNvGraphicFramePr>
            <a:graphicFrameLocks noGrp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599144257"/>
              </p:ext>
            </p:extLst>
          </p:nvPr>
        </p:nvGraphicFramePr>
        <p:xfrm>
          <a:off x="1700086" y="3896454"/>
          <a:ext cx="85714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789">
                  <a:extLst>
                    <a:ext uri="{9D8B030D-6E8A-4147-A177-3AD203B41FA5}">
                      <a16:colId xmlns:a16="http://schemas.microsoft.com/office/drawing/2014/main" val="2389499944"/>
                    </a:ext>
                  </a:extLst>
                </a:gridCol>
                <a:gridCol w="1177796">
                  <a:extLst>
                    <a:ext uri="{9D8B030D-6E8A-4147-A177-3AD203B41FA5}">
                      <a16:colId xmlns:a16="http://schemas.microsoft.com/office/drawing/2014/main" val="2183467062"/>
                    </a:ext>
                  </a:extLst>
                </a:gridCol>
                <a:gridCol w="1073873">
                  <a:extLst>
                    <a:ext uri="{9D8B030D-6E8A-4147-A177-3AD203B41FA5}">
                      <a16:colId xmlns:a16="http://schemas.microsoft.com/office/drawing/2014/main" val="2712774680"/>
                    </a:ext>
                  </a:extLst>
                </a:gridCol>
                <a:gridCol w="1221097">
                  <a:extLst>
                    <a:ext uri="{9D8B030D-6E8A-4147-A177-3AD203B41FA5}">
                      <a16:colId xmlns:a16="http://schemas.microsoft.com/office/drawing/2014/main" val="3582541348"/>
                    </a:ext>
                  </a:extLst>
                </a:gridCol>
                <a:gridCol w="1169135">
                  <a:extLst>
                    <a:ext uri="{9D8B030D-6E8A-4147-A177-3AD203B41FA5}">
                      <a16:colId xmlns:a16="http://schemas.microsoft.com/office/drawing/2014/main" val="716676577"/>
                    </a:ext>
                  </a:extLst>
                </a:gridCol>
                <a:gridCol w="1177796">
                  <a:extLst>
                    <a:ext uri="{9D8B030D-6E8A-4147-A177-3AD203B41FA5}">
                      <a16:colId xmlns:a16="http://schemas.microsoft.com/office/drawing/2014/main" val="1489846813"/>
                    </a:ext>
                  </a:extLst>
                </a:gridCol>
                <a:gridCol w="1114946">
                  <a:extLst>
                    <a:ext uri="{9D8B030D-6E8A-4147-A177-3AD203B41FA5}">
                      <a16:colId xmlns:a16="http://schemas.microsoft.com/office/drawing/2014/main" val="34979188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CA" dirty="0"/>
                        <a:t>Protection Individuelle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CA" dirty="0"/>
                        <a:t>Protection familiale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332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b="1" dirty="0"/>
                        <a:t>Régime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/>
                        <a:t>2004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/>
                        <a:t>Écart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/>
                        <a:t>2004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/>
                        <a:t>Écart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700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FSSS - CSN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A" dirty="0"/>
                        <a:t>621 $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A" dirty="0"/>
                        <a:t>2 118 $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A" dirty="0"/>
                        <a:t>1 497 $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A" dirty="0"/>
                        <a:t>1 367 $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A" dirty="0"/>
                        <a:t>4 702 $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A" dirty="0"/>
                        <a:t>3 335 $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443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A" dirty="0"/>
                        <a:t>460 $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A" dirty="0"/>
                        <a:t>744 $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A" dirty="0"/>
                        <a:t>284 $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A" dirty="0"/>
                        <a:t>920 $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A" dirty="0"/>
                        <a:t>1 488 $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A" dirty="0"/>
                        <a:t>568 $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167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A" dirty="0"/>
                        <a:t>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A" dirty="0"/>
                        <a:t>527 %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A" dirty="0"/>
                        <a:t>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A" dirty="0"/>
                        <a:t>587 %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131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581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228EE10-802D-F1A9-6F99-04E710A39DD4}"/>
              </a:ext>
            </a:extLst>
          </p:cNvPr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1942500" y="2651949"/>
            <a:ext cx="8337600" cy="1448731"/>
          </a:xfrm>
        </p:spPr>
        <p:txBody>
          <a:bodyPr/>
          <a:lstStyle/>
          <a:p>
            <a:r>
              <a:rPr lang="fr-CA" dirty="0"/>
              <a:t>Mesures de contrôle des coûts et limitations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84A5C18-AF32-FAF7-6593-D51D2AF7CBF7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97872" y="497153"/>
            <a:ext cx="1510390" cy="52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660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9974FCA-EE0E-4827-A3CE-42DE306D23B5}"/>
              </a:ext>
            </a:extLst>
          </p:cNvPr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699868" y="412050"/>
            <a:ext cx="10571869" cy="606183"/>
          </a:xfrm>
        </p:spPr>
        <p:txBody>
          <a:bodyPr/>
          <a:lstStyle/>
          <a:p>
            <a:r>
              <a:rPr lang="fr-CA" dirty="0"/>
              <a:t>Mesures de contrôle des coûts et limitations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34947C-9F29-48EA-8BB5-82B905152FA7}"/>
              </a:ext>
            </a:extLst>
          </p:cNvPr>
          <p:cNvSpPr>
            <a:spLocks noGrp="1"/>
          </p:cNvSpPr>
          <p:nvPr>
            <p:ph type="body" idx="13"/>
            <p:custDataLst>
              <p:tags r:id="rId2"/>
            </p:custDataLst>
          </p:nvPr>
        </p:nvSpPr>
        <p:spPr>
          <a:xfrm>
            <a:off x="712800" y="1052792"/>
            <a:ext cx="10571869" cy="544627"/>
          </a:xfrm>
        </p:spPr>
        <p:txBody>
          <a:bodyPr/>
          <a:lstStyle/>
          <a:p>
            <a:r>
              <a:rPr lang="fr-CA" dirty="0"/>
              <a:t>Composantes des primes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07BA89-43D8-4E2E-8AF8-09C28B3D76BA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/>
        <p:txBody>
          <a:bodyPr/>
          <a:lstStyle/>
          <a:p>
            <a:fld id="{E09F3ACD-18E9-44C5-8A03-A2946BAD7B12}" type="slidenum">
              <a:rPr lang="en-CA" smtClean="0"/>
              <a:pPr/>
              <a:t>14</a:t>
            </a:fld>
            <a:endParaRPr lang="en-CA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5C3EB2B-3BF2-42FA-817D-338FE1A31E21}"/>
              </a:ext>
            </a:extLst>
          </p:cNvPr>
          <p:cNvSpPr>
            <a:spLocks noGrp="1"/>
          </p:cNvSpPr>
          <p:nvPr>
            <p:ph type="body" sz="quarter" idx="17"/>
            <p:custDataLst>
              <p:tags r:id="rId4"/>
            </p:custDataLst>
          </p:nvPr>
        </p:nvSpPr>
        <p:spPr>
          <a:xfrm>
            <a:off x="700088" y="1687513"/>
            <a:ext cx="10939284" cy="3417887"/>
          </a:xfrm>
        </p:spPr>
        <p:txBody>
          <a:bodyPr/>
          <a:lstStyle/>
          <a:p>
            <a:pPr algn="just"/>
            <a:r>
              <a:rPr lang="fr-CA" sz="1800" kern="0" dirty="0">
                <a:latin typeface="Arial" panose="020B0604020202020204" pitchFamily="34" charset="0"/>
                <a:sym typeface="Arial"/>
              </a:rPr>
              <a:t>La prime d’assurance médicaments du régime de la FSSS – CSN est composée des éléments suivants :</a:t>
            </a:r>
          </a:p>
          <a:p>
            <a:pPr algn="just"/>
            <a:endParaRPr lang="fr-CA" sz="2000" kern="0" dirty="0">
              <a:latin typeface="Arial" panose="020B0604020202020204" pitchFamily="34" charset="0"/>
              <a:sym typeface="Arial"/>
            </a:endParaRPr>
          </a:p>
          <a:p>
            <a:pPr algn="just"/>
            <a:endParaRPr kumimoji="0" lang="fr-CA" sz="2000" b="0" i="0" u="none" strike="noStrike" kern="0" cap="none" spc="0" normalizeH="0" baseline="0" noProof="0" dirty="0">
              <a:ln>
                <a:noFill/>
              </a:ln>
              <a:solidFill>
                <a:srgbClr val="243C4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5F8595F1-AD2C-06CF-5E98-DFF5085ACB4A}"/>
              </a:ext>
            </a:extLst>
          </p:cNvPr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061404" y="4033076"/>
            <a:ext cx="1496348" cy="1997567"/>
          </a:xfrm>
          <a:prstGeom prst="rect">
            <a:avLst/>
          </a:prstGeom>
          <a:solidFill>
            <a:srgbClr val="243C4C"/>
          </a:solidFill>
          <a:ln>
            <a:noFill/>
          </a:ln>
          <a:effectLst/>
        </p:spPr>
        <p:txBody>
          <a:bodyPr anchor="ctr"/>
          <a:lstStyle/>
          <a:p>
            <a:pPr algn="ctr" eaLnBrk="1" hangingPunct="1"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r>
              <a:rPr lang="fr-CA" altLang="fr-FR" sz="1500" dirty="0">
                <a:solidFill>
                  <a:schemeClr val="bg1"/>
                </a:solidFill>
              </a:rPr>
              <a:t>Prix du médicament</a:t>
            </a:r>
            <a:endParaRPr lang="fr-CA" altLang="fr-FR" sz="1500" b="1" dirty="0">
              <a:solidFill>
                <a:srgbClr val="000000"/>
              </a:solidFill>
            </a:endParaRPr>
          </a:p>
        </p:txBody>
      </p:sp>
      <p:sp>
        <p:nvSpPr>
          <p:cNvPr id="7" name="Rectangle 25">
            <a:extLst>
              <a:ext uri="{FF2B5EF4-FFF2-40B4-BE49-F238E27FC236}">
                <a16:creationId xmlns:a16="http://schemas.microsoft.com/office/drawing/2014/main" id="{CBF3009D-031D-B040-EB1A-44CC16FA84A9}"/>
              </a:ext>
            </a:extLst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059002" y="3858550"/>
            <a:ext cx="1498749" cy="197938"/>
          </a:xfrm>
          <a:prstGeom prst="rect">
            <a:avLst/>
          </a:prstGeom>
          <a:solidFill>
            <a:srgbClr val="1F4E79"/>
          </a:solidFill>
          <a:ln>
            <a:noFill/>
          </a:ln>
          <a:effectLst/>
        </p:spPr>
        <p:txBody>
          <a:bodyPr wrap="none" anchor="ctr">
            <a:noAutofit/>
          </a:bodyPr>
          <a:lstStyle/>
          <a:p>
            <a:pPr algn="ctr">
              <a:buClr>
                <a:schemeClr val="hlink"/>
              </a:buClr>
              <a:buSzPct val="70000"/>
            </a:pPr>
            <a:r>
              <a:rPr lang="fr-CA" altLang="fr-FR" sz="1400" dirty="0">
                <a:solidFill>
                  <a:schemeClr val="bg1"/>
                </a:solidFill>
              </a:rPr>
              <a:t>Grossiste</a:t>
            </a:r>
            <a:endParaRPr lang="fr-CA" altLang="fr-FR" sz="1400" b="1" dirty="0">
              <a:solidFill>
                <a:srgbClr val="00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446412-391D-3334-20A3-1A37504EACFD}"/>
              </a:ext>
            </a:extLst>
          </p:cNvPr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059907" y="3064043"/>
            <a:ext cx="1496348" cy="794507"/>
          </a:xfrm>
          <a:prstGeom prst="rect">
            <a:avLst/>
          </a:prstGeom>
          <a:solidFill>
            <a:srgbClr val="3C6D92"/>
          </a:solidFill>
          <a:ln>
            <a:noFill/>
          </a:ln>
          <a:effectLst/>
        </p:spPr>
        <p:txBody>
          <a:bodyPr anchor="ctr"/>
          <a:lstStyle/>
          <a:p>
            <a:pPr algn="ctr" eaLnBrk="1" hangingPunct="1"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r>
              <a:rPr lang="fr-CA" altLang="fr-FR" sz="1500" dirty="0">
                <a:solidFill>
                  <a:schemeClr val="bg1"/>
                </a:solidFill>
              </a:rPr>
              <a:t>Honoraire du pharmacien</a:t>
            </a:r>
            <a:endParaRPr lang="fr-CA" altLang="fr-FR" sz="1500" b="1" dirty="0">
              <a:solidFill>
                <a:srgbClr val="000000"/>
              </a:solidFill>
            </a:endParaRPr>
          </a:p>
        </p:txBody>
      </p:sp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586E8FBC-7A84-1445-45C6-78D316B2F4F9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5618060" y="4905070"/>
            <a:ext cx="871799" cy="1570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CC57D931-CE53-4D68-0054-874F6A0414A0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5613760" y="3876015"/>
            <a:ext cx="871799" cy="1570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Flèche : droite 10">
            <a:extLst>
              <a:ext uri="{FF2B5EF4-FFF2-40B4-BE49-F238E27FC236}">
                <a16:creationId xmlns:a16="http://schemas.microsoft.com/office/drawing/2014/main" id="{C07A6260-2721-069C-C37F-A8AF900DACF7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5601382" y="3257423"/>
            <a:ext cx="871799" cy="1570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25">
            <a:extLst>
              <a:ext uri="{FF2B5EF4-FFF2-40B4-BE49-F238E27FC236}">
                <a16:creationId xmlns:a16="http://schemas.microsoft.com/office/drawing/2014/main" id="{CDADCCCB-F993-FEEF-8F98-89A45816A848}"/>
              </a:ext>
            </a:extLst>
          </p:cNvPr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069856" y="2801513"/>
            <a:ext cx="1479444" cy="262531"/>
          </a:xfrm>
          <a:prstGeom prst="rect">
            <a:avLst/>
          </a:prstGeom>
          <a:solidFill>
            <a:srgbClr val="76BCE0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fr-FR" sz="1500" dirty="0">
                <a:solidFill>
                  <a:schemeClr val="bg1"/>
                </a:solidFill>
              </a:rPr>
              <a:t>Frais et profit</a:t>
            </a:r>
          </a:p>
        </p:txBody>
      </p:sp>
      <p:sp>
        <p:nvSpPr>
          <p:cNvPr id="13" name="Rectangle 24">
            <a:extLst>
              <a:ext uri="{FF2B5EF4-FFF2-40B4-BE49-F238E27FC236}">
                <a16:creationId xmlns:a16="http://schemas.microsoft.com/office/drawing/2014/main" id="{DA28AEEF-B88F-0451-9821-C353B1BF56D6}"/>
              </a:ext>
            </a:extLst>
          </p:cNvPr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065908" y="2562417"/>
            <a:ext cx="1472950" cy="239096"/>
          </a:xfrm>
          <a:prstGeom prst="rect">
            <a:avLst/>
          </a:prstGeom>
          <a:solidFill>
            <a:srgbClr val="969CA0"/>
          </a:solidFill>
          <a:ln>
            <a:noFill/>
          </a:ln>
          <a:effectLst/>
        </p:spPr>
        <p:txBody>
          <a:bodyPr anchor="ctr"/>
          <a:lstStyle/>
          <a:p>
            <a:pPr algn="ctr" eaLnBrk="1" hangingPunct="1"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r>
              <a:rPr lang="en-CA" altLang="fr-FR" sz="1500" dirty="0">
                <a:solidFill>
                  <a:schemeClr val="bg1"/>
                </a:solidFill>
              </a:rPr>
              <a:t>Taxes</a:t>
            </a:r>
          </a:p>
        </p:txBody>
      </p:sp>
      <p:sp>
        <p:nvSpPr>
          <p:cNvPr id="14" name="Flèche : droite 13">
            <a:extLst>
              <a:ext uri="{FF2B5EF4-FFF2-40B4-BE49-F238E27FC236}">
                <a16:creationId xmlns:a16="http://schemas.microsoft.com/office/drawing/2014/main" id="{E95D0B64-2136-5478-AC3D-6842EF185E92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5592808" y="2867922"/>
            <a:ext cx="871799" cy="1455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 : droite 14">
            <a:extLst>
              <a:ext uri="{FF2B5EF4-FFF2-40B4-BE49-F238E27FC236}">
                <a16:creationId xmlns:a16="http://schemas.microsoft.com/office/drawing/2014/main" id="{1895C1F4-4A1E-F22A-E417-EAE6C5A28353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5591665" y="2598158"/>
            <a:ext cx="871799" cy="1570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D681490-DBC2-10E1-FEBE-D8BDEC019FD1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7006928" y="2521380"/>
            <a:ext cx="5185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/>
              <a:t>Règlementé – 3,3 % de taxe sur les assurances et 9,0 % de taxe de vente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59D779CE-A33C-8950-C352-6FF4A696BEAD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7018443" y="2834219"/>
            <a:ext cx="48677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/>
              <a:t>Non règlementé – Libre marché des assureurs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C512A5B-85CE-DBBF-4C45-3643F66FB526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7018443" y="3155464"/>
            <a:ext cx="4867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/>
              <a:t>Non règlementé – Libre marché des pharmaciens et environ 25 % du coût d’une prescription moyenne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4EE2EEF-83BE-E134-C308-C0617EE1A062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7022618" y="3643269"/>
            <a:ext cx="4863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/>
              <a:t>Règlementé – Pour les médicaments RAMQ seulement, 6,5 % du prix du médicament (49 $ maximum). </a:t>
            </a:r>
          </a:p>
          <a:p>
            <a:r>
              <a:rPr lang="fr-CA" sz="1200" dirty="0"/>
              <a:t>Environ 5,0 % du coût d’une prescription moyenne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27E4B57-DDFF-A5A0-5E76-3BD65BFD6A9A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7022618" y="4662527"/>
            <a:ext cx="4899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/>
              <a:t>Règlementé – Obligation de couvrir les médicaments RAMQ et d’inclure les patients d’exception (88,4 % du coût et 94,7 % du nombre de réclamation).</a:t>
            </a:r>
          </a:p>
          <a:p>
            <a:r>
              <a:rPr lang="fr-CA" sz="1200" dirty="0"/>
              <a:t>Environ 70 % du coût des prescriptions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268FFC49-85E5-3A7C-44FB-E09DCA6279B1}"/>
              </a:ext>
            </a:extLst>
          </p:cNvPr>
          <p:cNvPicPr>
            <a:picLocks noChangeAspect="1"/>
          </p:cNvPicPr>
          <p:nvPr>
            <p:custDataLst>
              <p:tags r:id="rId20"/>
            </p:custDataLst>
          </p:nvPr>
        </p:nvPicPr>
        <p:blipFill>
          <a:blip r:embed="rId40"/>
          <a:stretch>
            <a:fillRect/>
          </a:stretch>
        </p:blipFill>
        <p:spPr>
          <a:xfrm>
            <a:off x="241498" y="6145923"/>
            <a:ext cx="1510390" cy="524806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CD2E51D5-25FE-E51E-1E00-87DF67E863BB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6454816" y="2538188"/>
            <a:ext cx="670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/>
              <a:t>12,6%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A7D01073-4CBF-07A5-AA87-FF38AD5F46D4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6517031" y="2829646"/>
            <a:ext cx="6706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/>
              <a:t>6,2%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E5E310D3-1C97-5275-910C-246B2ED06A9F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6489859" y="3207724"/>
            <a:ext cx="652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/>
              <a:t>20,3%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1B67DADC-773D-C2D2-96CE-0AEB5CF65546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6468350" y="3826600"/>
            <a:ext cx="643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/>
              <a:t>4,1%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8F21AEC5-C814-9579-C4EF-B8929F90C1A4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6493198" y="4832293"/>
            <a:ext cx="6488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/>
              <a:t>56,8%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E4F857DD-AC77-1B61-74FB-B44F07440044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6253592" y="2102453"/>
            <a:ext cx="1472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/>
              <a:t>% de la prime FSSS - CSN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EBD038FC-D0CE-23FC-3749-6C21D89BC181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2280013" y="2059715"/>
            <a:ext cx="15600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100" dirty="0"/>
              <a:t>En $ de la prime familiale FSSS - CSN</a:t>
            </a:r>
          </a:p>
        </p:txBody>
      </p:sp>
      <p:sp>
        <p:nvSpPr>
          <p:cNvPr id="33" name="Rectangle 24">
            <a:extLst>
              <a:ext uri="{FF2B5EF4-FFF2-40B4-BE49-F238E27FC236}">
                <a16:creationId xmlns:a16="http://schemas.microsoft.com/office/drawing/2014/main" id="{062BD58F-1905-2D79-E823-9ADC2DE261AA}"/>
              </a:ext>
            </a:extLst>
          </p:cNvPr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2325181" y="4031648"/>
            <a:ext cx="1496348" cy="1997567"/>
          </a:xfrm>
          <a:prstGeom prst="rect">
            <a:avLst/>
          </a:prstGeom>
          <a:solidFill>
            <a:srgbClr val="243C4C"/>
          </a:solidFill>
          <a:ln>
            <a:noFill/>
          </a:ln>
          <a:effectLst/>
        </p:spPr>
        <p:txBody>
          <a:bodyPr anchor="ctr"/>
          <a:lstStyle/>
          <a:p>
            <a:pPr algn="ctr" eaLnBrk="1" hangingPunct="1"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r>
              <a:rPr lang="fr-CA" altLang="fr-FR" sz="1500" dirty="0">
                <a:solidFill>
                  <a:schemeClr val="bg1"/>
                </a:solidFill>
              </a:rPr>
              <a:t>2 521 $</a:t>
            </a:r>
            <a:endParaRPr lang="fr-CA" altLang="fr-FR" sz="1500" b="1" dirty="0">
              <a:solidFill>
                <a:srgbClr val="000000"/>
              </a:solidFill>
            </a:endParaRPr>
          </a:p>
        </p:txBody>
      </p:sp>
      <p:sp>
        <p:nvSpPr>
          <p:cNvPr id="34" name="Rectangle 25">
            <a:extLst>
              <a:ext uri="{FF2B5EF4-FFF2-40B4-BE49-F238E27FC236}">
                <a16:creationId xmlns:a16="http://schemas.microsoft.com/office/drawing/2014/main" id="{E81CE6E2-B81A-5C73-CBEC-4554D2C2F156}"/>
              </a:ext>
            </a:extLst>
          </p:cNvPr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2325181" y="3857122"/>
            <a:ext cx="1496347" cy="199366"/>
          </a:xfrm>
          <a:prstGeom prst="rect">
            <a:avLst/>
          </a:prstGeom>
          <a:solidFill>
            <a:srgbClr val="1F4E79"/>
          </a:solidFill>
          <a:ln>
            <a:noFill/>
          </a:ln>
          <a:effectLst/>
        </p:spPr>
        <p:txBody>
          <a:bodyPr wrap="none" anchor="ctr">
            <a:noAutofit/>
          </a:bodyPr>
          <a:lstStyle/>
          <a:p>
            <a:pPr algn="ctr">
              <a:buClr>
                <a:schemeClr val="hlink"/>
              </a:buClr>
              <a:buSzPct val="70000"/>
            </a:pPr>
            <a:r>
              <a:rPr lang="fr-CA" altLang="fr-FR" sz="1400" dirty="0">
                <a:solidFill>
                  <a:schemeClr val="bg1"/>
                </a:solidFill>
              </a:rPr>
              <a:t>182 $</a:t>
            </a:r>
            <a:endParaRPr lang="fr-CA" altLang="fr-FR" sz="1400" b="1" dirty="0">
              <a:solidFill>
                <a:srgbClr val="000000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2B08583-5E15-88EE-0560-27751CBDC849}"/>
              </a:ext>
            </a:extLst>
          </p:cNvPr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2325180" y="3062615"/>
            <a:ext cx="1494852" cy="794507"/>
          </a:xfrm>
          <a:prstGeom prst="rect">
            <a:avLst/>
          </a:prstGeom>
          <a:solidFill>
            <a:srgbClr val="3C6D92"/>
          </a:solidFill>
          <a:ln>
            <a:noFill/>
          </a:ln>
          <a:effectLst/>
        </p:spPr>
        <p:txBody>
          <a:bodyPr anchor="ctr"/>
          <a:lstStyle/>
          <a:p>
            <a:pPr algn="ctr" eaLnBrk="1" hangingPunct="1"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r>
              <a:rPr lang="fr-CA" altLang="fr-FR" sz="1500" dirty="0">
                <a:solidFill>
                  <a:schemeClr val="bg1"/>
                </a:solidFill>
              </a:rPr>
              <a:t>901 $</a:t>
            </a:r>
            <a:endParaRPr lang="fr-CA" altLang="fr-FR" sz="1500" b="1" dirty="0">
              <a:solidFill>
                <a:srgbClr val="000000"/>
              </a:solidFill>
            </a:endParaRPr>
          </a:p>
        </p:txBody>
      </p:sp>
      <p:sp>
        <p:nvSpPr>
          <p:cNvPr id="36" name="Rectangle 25">
            <a:extLst>
              <a:ext uri="{FF2B5EF4-FFF2-40B4-BE49-F238E27FC236}">
                <a16:creationId xmlns:a16="http://schemas.microsoft.com/office/drawing/2014/main" id="{3FF4AC75-0B3C-6915-05A5-9B4A82C408EA}"/>
              </a:ext>
            </a:extLst>
          </p:cNvPr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2333633" y="2800085"/>
            <a:ext cx="1479444" cy="262531"/>
          </a:xfrm>
          <a:prstGeom prst="rect">
            <a:avLst/>
          </a:prstGeom>
          <a:solidFill>
            <a:srgbClr val="76BCE0"/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r>
              <a:rPr lang="fr-FR" sz="1500" dirty="0">
                <a:solidFill>
                  <a:schemeClr val="bg1"/>
                </a:solidFill>
              </a:rPr>
              <a:t>275 $</a:t>
            </a:r>
          </a:p>
        </p:txBody>
      </p:sp>
      <p:sp>
        <p:nvSpPr>
          <p:cNvPr id="37" name="Rectangle 24">
            <a:extLst>
              <a:ext uri="{FF2B5EF4-FFF2-40B4-BE49-F238E27FC236}">
                <a16:creationId xmlns:a16="http://schemas.microsoft.com/office/drawing/2014/main" id="{F7B61EC7-4521-F900-8BBC-8DBFDD7E35CD}"/>
              </a:ext>
            </a:extLst>
          </p:cNvPr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2329685" y="2560989"/>
            <a:ext cx="1472950" cy="239096"/>
          </a:xfrm>
          <a:prstGeom prst="rect">
            <a:avLst/>
          </a:prstGeom>
          <a:solidFill>
            <a:srgbClr val="969CA0"/>
          </a:solidFill>
          <a:ln>
            <a:noFill/>
          </a:ln>
          <a:effectLst/>
        </p:spPr>
        <p:txBody>
          <a:bodyPr anchor="ctr"/>
          <a:lstStyle/>
          <a:p>
            <a:pPr algn="ctr" eaLnBrk="1" hangingPunct="1"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r>
              <a:rPr lang="en-CA" altLang="fr-FR" sz="1500" dirty="0">
                <a:solidFill>
                  <a:schemeClr val="bg1"/>
                </a:solidFill>
              </a:rPr>
              <a:t>559 $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2C5C0E7F-8940-ECC7-EF99-37A9B5DF647E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504206" y="2058756"/>
            <a:ext cx="17517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100" dirty="0"/>
              <a:t>En $ de la prime individuelle FSSS - CSN</a:t>
            </a:r>
          </a:p>
        </p:txBody>
      </p:sp>
      <p:sp>
        <p:nvSpPr>
          <p:cNvPr id="39" name="Rectangle 24">
            <a:extLst>
              <a:ext uri="{FF2B5EF4-FFF2-40B4-BE49-F238E27FC236}">
                <a16:creationId xmlns:a16="http://schemas.microsoft.com/office/drawing/2014/main" id="{B7FF0DCE-5E89-81AD-8BC1-54392983B552}"/>
              </a:ext>
            </a:extLst>
          </p:cNvPr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620797" y="4020866"/>
            <a:ext cx="1496348" cy="1997567"/>
          </a:xfrm>
          <a:prstGeom prst="rect">
            <a:avLst/>
          </a:prstGeom>
          <a:solidFill>
            <a:srgbClr val="243C4C"/>
          </a:solidFill>
          <a:ln>
            <a:noFill/>
          </a:ln>
          <a:effectLst/>
        </p:spPr>
        <p:txBody>
          <a:bodyPr anchor="ctr"/>
          <a:lstStyle/>
          <a:p>
            <a:pPr algn="ctr" eaLnBrk="1" hangingPunct="1"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r>
              <a:rPr lang="fr-CA" altLang="fr-FR" sz="1500" dirty="0">
                <a:solidFill>
                  <a:schemeClr val="bg1"/>
                </a:solidFill>
              </a:rPr>
              <a:t>1 136 $</a:t>
            </a:r>
            <a:endParaRPr lang="fr-CA" altLang="fr-FR" sz="1500" b="1" dirty="0">
              <a:solidFill>
                <a:srgbClr val="000000"/>
              </a:solidFill>
            </a:endParaRPr>
          </a:p>
        </p:txBody>
      </p:sp>
      <p:sp>
        <p:nvSpPr>
          <p:cNvPr id="40" name="Rectangle 25">
            <a:extLst>
              <a:ext uri="{FF2B5EF4-FFF2-40B4-BE49-F238E27FC236}">
                <a16:creationId xmlns:a16="http://schemas.microsoft.com/office/drawing/2014/main" id="{E7DAE25E-7338-4404-ACA7-EA7E7DCECC7B}"/>
              </a:ext>
            </a:extLst>
          </p:cNvPr>
          <p:cNvSpPr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625300" y="3846340"/>
            <a:ext cx="1491844" cy="174526"/>
          </a:xfrm>
          <a:prstGeom prst="rect">
            <a:avLst/>
          </a:prstGeom>
          <a:solidFill>
            <a:srgbClr val="1F4E79"/>
          </a:solidFill>
          <a:ln>
            <a:noFill/>
          </a:ln>
          <a:effectLst/>
        </p:spPr>
        <p:txBody>
          <a:bodyPr wrap="none" anchor="ctr">
            <a:noAutofit/>
          </a:bodyPr>
          <a:lstStyle/>
          <a:p>
            <a:pPr algn="ctr">
              <a:buClr>
                <a:schemeClr val="hlink"/>
              </a:buClr>
              <a:buSzPct val="70000"/>
            </a:pPr>
            <a:r>
              <a:rPr lang="fr-CA" altLang="fr-FR" sz="1400" dirty="0">
                <a:solidFill>
                  <a:schemeClr val="bg1"/>
                </a:solidFill>
              </a:rPr>
              <a:t>82 $</a:t>
            </a:r>
            <a:endParaRPr lang="fr-CA" altLang="fr-FR" sz="1400" b="1" dirty="0">
              <a:solidFill>
                <a:srgbClr val="000000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84B1B22-A53B-C65B-E879-5CD82EBC98BD}"/>
              </a:ext>
            </a:extLst>
          </p:cNvPr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625300" y="3051833"/>
            <a:ext cx="1490347" cy="794507"/>
          </a:xfrm>
          <a:prstGeom prst="rect">
            <a:avLst/>
          </a:prstGeom>
          <a:solidFill>
            <a:srgbClr val="3C6D92"/>
          </a:solidFill>
          <a:ln>
            <a:noFill/>
          </a:ln>
          <a:effectLst/>
        </p:spPr>
        <p:txBody>
          <a:bodyPr anchor="ctr"/>
          <a:lstStyle/>
          <a:p>
            <a:pPr algn="ctr" eaLnBrk="1" hangingPunct="1"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r>
              <a:rPr lang="fr-CA" altLang="fr-FR" sz="1500" dirty="0">
                <a:solidFill>
                  <a:schemeClr val="bg1"/>
                </a:solidFill>
              </a:rPr>
              <a:t>406 $</a:t>
            </a:r>
            <a:endParaRPr lang="fr-CA" altLang="fr-FR" sz="1500" b="1" dirty="0">
              <a:solidFill>
                <a:srgbClr val="000000"/>
              </a:solidFill>
            </a:endParaRPr>
          </a:p>
        </p:txBody>
      </p:sp>
      <p:sp>
        <p:nvSpPr>
          <p:cNvPr id="42" name="Rectangle 25">
            <a:extLst>
              <a:ext uri="{FF2B5EF4-FFF2-40B4-BE49-F238E27FC236}">
                <a16:creationId xmlns:a16="http://schemas.microsoft.com/office/drawing/2014/main" id="{04016DD6-07E3-8275-980E-CA85EC22284D}"/>
              </a:ext>
            </a:extLst>
          </p:cNvPr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625300" y="2789303"/>
            <a:ext cx="1483393" cy="262531"/>
          </a:xfrm>
          <a:prstGeom prst="rect">
            <a:avLst/>
          </a:prstGeom>
          <a:solidFill>
            <a:srgbClr val="76BCE0"/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r>
              <a:rPr lang="fr-FR" sz="1500" dirty="0">
                <a:solidFill>
                  <a:schemeClr val="bg1"/>
                </a:solidFill>
              </a:rPr>
              <a:t>124 $</a:t>
            </a:r>
          </a:p>
        </p:txBody>
      </p:sp>
      <p:sp>
        <p:nvSpPr>
          <p:cNvPr id="43" name="Rectangle 24">
            <a:extLst>
              <a:ext uri="{FF2B5EF4-FFF2-40B4-BE49-F238E27FC236}">
                <a16:creationId xmlns:a16="http://schemas.microsoft.com/office/drawing/2014/main" id="{F37B99FB-714B-3194-D19A-6107A96FC21D}"/>
              </a:ext>
            </a:extLst>
          </p:cNvPr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625301" y="2550207"/>
            <a:ext cx="1472950" cy="239096"/>
          </a:xfrm>
          <a:prstGeom prst="rect">
            <a:avLst/>
          </a:prstGeom>
          <a:solidFill>
            <a:srgbClr val="969CA0"/>
          </a:solidFill>
          <a:ln>
            <a:noFill/>
          </a:ln>
          <a:effectLst/>
        </p:spPr>
        <p:txBody>
          <a:bodyPr anchor="ctr"/>
          <a:lstStyle/>
          <a:p>
            <a:pPr algn="ctr" eaLnBrk="1" hangingPunct="1"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r>
              <a:rPr lang="en-CA" altLang="fr-FR" sz="1500" dirty="0">
                <a:solidFill>
                  <a:schemeClr val="bg1"/>
                </a:solidFill>
              </a:rPr>
              <a:t>252 $</a:t>
            </a:r>
          </a:p>
        </p:txBody>
      </p:sp>
    </p:spTree>
    <p:extLst>
      <p:ext uri="{BB962C8B-B14F-4D97-AF65-F5344CB8AC3E}">
        <p14:creationId xmlns:p14="http://schemas.microsoft.com/office/powerpoint/2010/main" val="352989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34" grpId="0" animBg="1"/>
      <p:bldP spid="37" grpId="0" animBg="1"/>
      <p:bldP spid="40" grpId="0" animBg="1"/>
      <p:bldP spid="4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9974FCA-EE0E-4827-A3CE-42DE306D23B5}"/>
              </a:ext>
            </a:extLst>
          </p:cNvPr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699868" y="412050"/>
            <a:ext cx="10571869" cy="606183"/>
          </a:xfrm>
        </p:spPr>
        <p:txBody>
          <a:bodyPr/>
          <a:lstStyle/>
          <a:p>
            <a:r>
              <a:rPr lang="fr-CA" dirty="0"/>
              <a:t>Mesures de contrôle des coûts et limitations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34947C-9F29-48EA-8BB5-82B905152FA7}"/>
              </a:ext>
            </a:extLst>
          </p:cNvPr>
          <p:cNvSpPr>
            <a:spLocks noGrp="1"/>
          </p:cNvSpPr>
          <p:nvPr>
            <p:ph type="body" idx="13"/>
            <p:custDataLst>
              <p:tags r:id="rId2"/>
            </p:custDataLst>
          </p:nvPr>
        </p:nvSpPr>
        <p:spPr>
          <a:xfrm>
            <a:off x="712800" y="1052792"/>
            <a:ext cx="10571869" cy="1016551"/>
          </a:xfrm>
        </p:spPr>
        <p:txBody>
          <a:bodyPr/>
          <a:lstStyle/>
          <a:p>
            <a:r>
              <a:rPr lang="fr-CA" dirty="0"/>
              <a:t>Stratégies à la disposition des preneurs</a:t>
            </a:r>
          </a:p>
          <a:p>
            <a:r>
              <a:rPr lang="fr-CA" dirty="0"/>
              <a:t>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07BA89-43D8-4E2E-8AF8-09C28B3D76BA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/>
        <p:txBody>
          <a:bodyPr/>
          <a:lstStyle/>
          <a:p>
            <a:fld id="{E09F3ACD-18E9-44C5-8A03-A2946BAD7B12}" type="slidenum">
              <a:rPr lang="en-CA" smtClean="0"/>
              <a:pPr/>
              <a:t>15</a:t>
            </a:fld>
            <a:endParaRPr lang="en-CA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5C3EB2B-3BF2-42FA-817D-338FE1A31E21}"/>
              </a:ext>
            </a:extLst>
          </p:cNvPr>
          <p:cNvSpPr>
            <a:spLocks noGrp="1"/>
          </p:cNvSpPr>
          <p:nvPr>
            <p:ph type="body" sz="quarter" idx="17"/>
            <p:custDataLst>
              <p:tags r:id="rId4"/>
            </p:custDataLst>
          </p:nvPr>
        </p:nvSpPr>
        <p:spPr/>
        <p:txBody>
          <a:bodyPr/>
          <a:lstStyle/>
          <a:p>
            <a:pPr algn="just"/>
            <a:r>
              <a:rPr lang="fr-CA" sz="2000" kern="0" dirty="0">
                <a:latin typeface="Arial" panose="020B0604020202020204" pitchFamily="34" charset="0"/>
                <a:sym typeface="Arial"/>
              </a:rPr>
              <a:t>La prime d’assurance médicaments est composée d’environ 75 % par des composantes réglementées</a:t>
            </a:r>
            <a:r>
              <a:rPr lang="fr-CA" kern="0" dirty="0">
                <a:latin typeface="Arial" panose="020B0604020202020204" pitchFamily="34" charset="0"/>
                <a:sym typeface="Arial"/>
              </a:rPr>
              <a:t>.</a:t>
            </a:r>
          </a:p>
          <a:p>
            <a:pPr algn="just"/>
            <a:r>
              <a:rPr lang="fr-CA" sz="2000" kern="0" dirty="0">
                <a:latin typeface="Arial" panose="020B0604020202020204" pitchFamily="34" charset="0"/>
                <a:sym typeface="Arial"/>
              </a:rPr>
              <a:t>Les options à la portée des preneurs </a:t>
            </a:r>
            <a:r>
              <a:rPr lang="fr-CA" kern="0" dirty="0">
                <a:latin typeface="Arial" panose="020B0604020202020204" pitchFamily="34" charset="0"/>
                <a:sym typeface="Arial"/>
              </a:rPr>
              <a:t>n’ont que très peu d’impact pour réduire les coûts des régimes. </a:t>
            </a:r>
            <a:r>
              <a:rPr lang="fr-CA" u="sng" kern="0" dirty="0">
                <a:latin typeface="Arial" panose="020B0604020202020204" pitchFamily="34" charset="0"/>
                <a:sym typeface="Arial"/>
              </a:rPr>
              <a:t>Les effets sont limités.</a:t>
            </a:r>
            <a:endParaRPr lang="fr-CA" sz="2000" kern="0" dirty="0">
              <a:latin typeface="Arial" panose="020B0604020202020204" pitchFamily="34" charset="0"/>
              <a:sym typeface="Arial"/>
            </a:endParaRPr>
          </a:p>
          <a:p>
            <a:pPr algn="just"/>
            <a:r>
              <a:rPr lang="fr-CA" sz="2000" kern="0" dirty="0">
                <a:latin typeface="Arial" panose="020B0604020202020204" pitchFamily="34" charset="0"/>
                <a:sym typeface="Arial"/>
              </a:rPr>
              <a:t>Il est également important de mentionner qu’une réduction des protections ne réduit pas pour autant les factures en pharmacie</a:t>
            </a:r>
            <a:r>
              <a:rPr lang="fr-CA" kern="0" dirty="0">
                <a:latin typeface="Arial" panose="020B0604020202020204" pitchFamily="34" charset="0"/>
                <a:sym typeface="Arial"/>
              </a:rPr>
              <a:t>.</a:t>
            </a:r>
          </a:p>
          <a:p>
            <a:pPr algn="just"/>
            <a:r>
              <a:rPr lang="fr-CA" sz="2000" kern="0" dirty="0">
                <a:latin typeface="Arial" panose="020B0604020202020204" pitchFamily="34" charset="0"/>
                <a:sym typeface="Arial"/>
              </a:rPr>
              <a:t>Les 196 M$ réclam</a:t>
            </a:r>
            <a:r>
              <a:rPr lang="fr-CA" kern="0" dirty="0">
                <a:latin typeface="Arial" panose="020B0604020202020204" pitchFamily="34" charset="0"/>
                <a:sym typeface="Arial"/>
              </a:rPr>
              <a:t>és actuellement dans le régime d’assurance médicaments de la         FSSS – CSN seront simplement redistribués différemment 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A" sz="2000" kern="0" dirty="0">
                <a:latin typeface="Arial" panose="020B0604020202020204" pitchFamily="34" charset="0"/>
                <a:sym typeface="Arial"/>
              </a:rPr>
              <a:t>Le modèle collectif </a:t>
            </a:r>
            <a:r>
              <a:rPr lang="fr-CA" kern="0" dirty="0">
                <a:latin typeface="Arial" panose="020B0604020202020204" pitchFamily="34" charset="0"/>
                <a:sym typeface="Arial"/>
              </a:rPr>
              <a:t>où tous les assurés assument les dépenses via les primes sera remplacé par un modèle utilisateur payeur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A" kern="0" dirty="0">
                <a:latin typeface="Arial" panose="020B0604020202020204" pitchFamily="34" charset="0"/>
                <a:sym typeface="Arial"/>
              </a:rPr>
              <a:t>Les assurés qui consomment seront moins financés par le régime</a:t>
            </a:r>
            <a:endParaRPr kumimoji="0" lang="fr-CA" sz="2000" b="0" i="0" u="none" strike="noStrike" kern="0" cap="none" spc="0" normalizeH="0" baseline="0" noProof="0" dirty="0">
              <a:ln>
                <a:noFill/>
              </a:ln>
              <a:solidFill>
                <a:srgbClr val="243C4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B352AC4-D818-E156-60F0-B8DD8F28B224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241498" y="6145923"/>
            <a:ext cx="1510390" cy="52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183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9974FCA-EE0E-4827-A3CE-42DE306D23B5}"/>
              </a:ext>
            </a:extLst>
          </p:cNvPr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699868" y="412050"/>
            <a:ext cx="10571869" cy="606183"/>
          </a:xfrm>
        </p:spPr>
        <p:txBody>
          <a:bodyPr/>
          <a:lstStyle/>
          <a:p>
            <a:r>
              <a:rPr lang="fr-CA" dirty="0"/>
              <a:t>Mesures de contrôle des coûts et limitations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07BA89-43D8-4E2E-8AF8-09C28B3D76BA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/>
        <p:txBody>
          <a:bodyPr/>
          <a:lstStyle/>
          <a:p>
            <a:fld id="{E09F3ACD-18E9-44C5-8A03-A2946BAD7B12}" type="slidenum">
              <a:rPr lang="en-CA" smtClean="0"/>
              <a:pPr/>
              <a:t>16</a:t>
            </a:fld>
            <a:endParaRPr lang="en-CA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5C3EB2B-3BF2-42FA-817D-338FE1A31E21}"/>
              </a:ext>
            </a:extLst>
          </p:cNvPr>
          <p:cNvSpPr>
            <a:spLocks noGrp="1"/>
          </p:cNvSpPr>
          <p:nvPr>
            <p:ph type="body" sz="quarter" idx="17"/>
            <p:custDataLst>
              <p:tags r:id="rId3"/>
            </p:custDataLst>
          </p:nvPr>
        </p:nvSpPr>
        <p:spPr>
          <a:xfrm>
            <a:off x="683112" y="1264818"/>
            <a:ext cx="10588625" cy="3417887"/>
          </a:xfrm>
        </p:spPr>
        <p:txBody>
          <a:bodyPr/>
          <a:lstStyle/>
          <a:p>
            <a:pPr algn="just"/>
            <a:r>
              <a:rPr lang="fr-CA" sz="2400" kern="0" dirty="0">
                <a:latin typeface="Arial" panose="020B0604020202020204" pitchFamily="34" charset="0"/>
                <a:sym typeface="Arial"/>
              </a:rPr>
              <a:t>La FSSS – CSN a pris tous les moyens à sa disposition pour limiter les augmentations des coûts au cours des derniers années :</a:t>
            </a:r>
          </a:p>
          <a:p>
            <a:pPr marL="1257300" lvl="1" indent="-457200" algn="just">
              <a:buFont typeface="+mj-lt"/>
              <a:buAutoNum type="arabicPeriod"/>
            </a:pPr>
            <a:r>
              <a:rPr lang="fr-CA" sz="2000" kern="0" dirty="0">
                <a:latin typeface="Arial" panose="020B0604020202020204" pitchFamily="34" charset="0"/>
                <a:sym typeface="Arial"/>
              </a:rPr>
              <a:t>Substitution générique obligatoire</a:t>
            </a:r>
          </a:p>
          <a:p>
            <a:pPr marL="1257300" lvl="1" indent="-457200" algn="just">
              <a:buFont typeface="+mj-lt"/>
              <a:buAutoNum type="arabicPeriod"/>
            </a:pPr>
            <a:r>
              <a:rPr lang="fr-CA" sz="2000" kern="0" dirty="0">
                <a:latin typeface="Arial" panose="020B0604020202020204" pitchFamily="34" charset="0"/>
                <a:sym typeface="Arial"/>
              </a:rPr>
              <a:t>Transition aux biosimilaires</a:t>
            </a:r>
          </a:p>
          <a:p>
            <a:pPr marL="1257300" lvl="1" indent="-457200" algn="just">
              <a:buFont typeface="+mj-lt"/>
              <a:buAutoNum type="arabicPeriod"/>
            </a:pPr>
            <a:r>
              <a:rPr lang="fr-CA" sz="2000" kern="0" dirty="0">
                <a:latin typeface="Arial" panose="020B0604020202020204" pitchFamily="34" charset="0"/>
                <a:sym typeface="Arial"/>
              </a:rPr>
              <a:t>Introduction d’une franchise par médicaments de 5 $ pour l’ensemble des assurés</a:t>
            </a:r>
          </a:p>
          <a:p>
            <a:pPr marL="1257300" lvl="1" indent="-457200" algn="just">
              <a:buFont typeface="+mj-lt"/>
              <a:buAutoNum type="arabicPeriod"/>
            </a:pPr>
            <a:r>
              <a:rPr lang="fr-CA" sz="2000" kern="0" dirty="0">
                <a:latin typeface="Arial" panose="020B0604020202020204" pitchFamily="34" charset="0"/>
                <a:sym typeface="Arial"/>
              </a:rPr>
              <a:t>Module le moins généreux se rapprochant des paramètres de remboursement du régime public incluant la liste de médicaments de la RAMQ</a:t>
            </a:r>
          </a:p>
          <a:p>
            <a:pPr marL="1257300" lvl="1" indent="-457200" algn="just">
              <a:buFont typeface="+mj-lt"/>
              <a:buAutoNum type="arabicPeriod"/>
            </a:pPr>
            <a:r>
              <a:rPr lang="fr-CA" sz="2000" kern="0" dirty="0">
                <a:latin typeface="Arial" panose="020B0604020202020204" pitchFamily="34" charset="0"/>
                <a:sym typeface="Arial"/>
              </a:rPr>
              <a:t>Partenariat avec une pharmacie en ligne pour réduire les honoraires des pharmaciens</a:t>
            </a:r>
          </a:p>
          <a:p>
            <a:pPr marL="1257300" lvl="1" indent="-457200" algn="just">
              <a:buFont typeface="+mj-lt"/>
              <a:buAutoNum type="arabicPeriod"/>
            </a:pPr>
            <a:r>
              <a:rPr lang="fr-CA" sz="2000" kern="0" dirty="0">
                <a:latin typeface="Arial" panose="020B0604020202020204" pitchFamily="34" charset="0"/>
                <a:sym typeface="Arial"/>
              </a:rPr>
              <a:t>Promotion des bonnes pratiques de consommation</a:t>
            </a:r>
          </a:p>
          <a:p>
            <a:pPr algn="just"/>
            <a:r>
              <a:rPr lang="fr-CA" sz="2400" b="1" u="sng" kern="0" dirty="0">
                <a:latin typeface="Arial" panose="020B0604020202020204" pitchFamily="34" charset="0"/>
                <a:sym typeface="Arial"/>
              </a:rPr>
              <a:t>Les assurés questionnent néanmoins la valeur ajoutée du maintien du régime d’assurance de la FSSS - CSN</a:t>
            </a:r>
          </a:p>
          <a:p>
            <a:pPr algn="just"/>
            <a:endParaRPr lang="fr-CA" sz="2000" kern="0" dirty="0">
              <a:latin typeface="Arial" panose="020B0604020202020204" pitchFamily="34" charset="0"/>
              <a:sym typeface="Arial"/>
            </a:endParaRPr>
          </a:p>
          <a:p>
            <a:pPr algn="just"/>
            <a:endParaRPr kumimoji="0" lang="fr-CA" sz="2000" b="0" i="0" u="none" strike="noStrike" kern="0" cap="none" spc="0" normalizeH="0" baseline="0" noProof="0" dirty="0">
              <a:ln>
                <a:noFill/>
              </a:ln>
              <a:solidFill>
                <a:srgbClr val="243C4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52A93DE-2727-8664-B657-89BAC3CF8A7F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241498" y="6145923"/>
            <a:ext cx="1510390" cy="52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341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228EE10-802D-F1A9-6F99-04E710A39DD4}"/>
              </a:ext>
            </a:extLst>
          </p:cNvPr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1942500" y="2651949"/>
            <a:ext cx="8337600" cy="771623"/>
          </a:xfrm>
        </p:spPr>
        <p:txBody>
          <a:bodyPr/>
          <a:lstStyle/>
          <a:p>
            <a:r>
              <a:rPr lang="fr-CA" dirty="0"/>
              <a:t>Risques du statu quo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15F4CE0-25EA-2B58-3E3B-B84294E9650B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97872" y="497153"/>
            <a:ext cx="1510390" cy="52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353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9974FCA-EE0E-4827-A3CE-42DE306D23B5}"/>
              </a:ext>
            </a:extLst>
          </p:cNvPr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699868" y="412050"/>
            <a:ext cx="10571869" cy="606183"/>
          </a:xfrm>
        </p:spPr>
        <p:txBody>
          <a:bodyPr/>
          <a:lstStyle/>
          <a:p>
            <a:r>
              <a:rPr lang="fr-CA" dirty="0"/>
              <a:t>Risque du statu quo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34947C-9F29-48EA-8BB5-82B905152FA7}"/>
              </a:ext>
            </a:extLst>
          </p:cNvPr>
          <p:cNvSpPr>
            <a:spLocks noGrp="1"/>
          </p:cNvSpPr>
          <p:nvPr>
            <p:ph type="body" idx="13"/>
            <p:custDataLst>
              <p:tags r:id="rId2"/>
            </p:custDataLst>
          </p:nvPr>
        </p:nvSpPr>
        <p:spPr>
          <a:xfrm>
            <a:off x="712800" y="1052792"/>
            <a:ext cx="10571869" cy="544627"/>
          </a:xfrm>
        </p:spPr>
        <p:txBody>
          <a:bodyPr/>
          <a:lstStyle/>
          <a:p>
            <a:r>
              <a:rPr lang="fr-CA" dirty="0"/>
              <a:t>Conséquences potentielles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07BA89-43D8-4E2E-8AF8-09C28B3D76BA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/>
        <p:txBody>
          <a:bodyPr/>
          <a:lstStyle/>
          <a:p>
            <a:fld id="{E09F3ACD-18E9-44C5-8A03-A2946BAD7B12}" type="slidenum">
              <a:rPr lang="en-CA" smtClean="0"/>
              <a:pPr/>
              <a:t>18</a:t>
            </a:fld>
            <a:endParaRPr lang="en-CA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5C3EB2B-3BF2-42FA-817D-338FE1A31E21}"/>
              </a:ext>
            </a:extLst>
          </p:cNvPr>
          <p:cNvSpPr>
            <a:spLocks noGrp="1"/>
          </p:cNvSpPr>
          <p:nvPr>
            <p:ph type="body" sz="quarter" idx="17"/>
            <p:custDataLst>
              <p:tags r:id="rId4"/>
            </p:custDataLst>
          </p:nvPr>
        </p:nvSpPr>
        <p:spPr/>
        <p:txBody>
          <a:bodyPr/>
          <a:lstStyle/>
          <a:p>
            <a:pPr algn="just"/>
            <a:r>
              <a:rPr lang="fr-CA" sz="2000" kern="0" dirty="0">
                <a:latin typeface="Arial" panose="020B0604020202020204" pitchFamily="34" charset="0"/>
                <a:sym typeface="Arial"/>
              </a:rPr>
              <a:t>Les coûts de l’assurance mé</a:t>
            </a:r>
            <a:r>
              <a:rPr lang="fr-CA" kern="0" dirty="0">
                <a:latin typeface="Arial" panose="020B0604020202020204" pitchFamily="34" charset="0"/>
                <a:sym typeface="Arial"/>
              </a:rPr>
              <a:t>dicaments et des autres protections du régime d’assurance collective (invalidité, vie et soins dentaires) sont désormais à des niveaux qui font en sorte que </a:t>
            </a:r>
            <a:r>
              <a:rPr lang="fr-CA" sz="2000" kern="0" dirty="0">
                <a:latin typeface="Arial" panose="020B0604020202020204" pitchFamily="34" charset="0"/>
                <a:sym typeface="Arial"/>
              </a:rPr>
              <a:t>de </a:t>
            </a:r>
            <a:r>
              <a:rPr lang="fr-CA" sz="2000" u="sng" kern="0" dirty="0">
                <a:latin typeface="Arial" panose="020B0604020202020204" pitchFamily="34" charset="0"/>
                <a:sym typeface="Arial"/>
              </a:rPr>
              <a:t>nombreux membres de la FSSS – CSN se questionnent sur la pertinence du maintien du régime.</a:t>
            </a:r>
          </a:p>
          <a:p>
            <a:pPr algn="just"/>
            <a:r>
              <a:rPr lang="fr-CA" sz="2000" kern="0" dirty="0">
                <a:latin typeface="Arial" panose="020B0604020202020204" pitchFamily="34" charset="0"/>
                <a:sym typeface="Arial"/>
              </a:rPr>
              <a:t>Ce constat est généralisé pour la majorité des clients du portefeuill</a:t>
            </a:r>
            <a:r>
              <a:rPr lang="fr-CA" kern="0" dirty="0">
                <a:latin typeface="Arial" panose="020B0604020202020204" pitchFamily="34" charset="0"/>
                <a:sym typeface="Arial"/>
              </a:rPr>
              <a:t>e SAI. </a:t>
            </a:r>
          </a:p>
          <a:p>
            <a:pPr algn="just"/>
            <a:r>
              <a:rPr lang="fr-CA" kern="0" dirty="0">
                <a:latin typeface="Arial" panose="020B0604020202020204" pitchFamily="34" charset="0"/>
                <a:sym typeface="Arial"/>
              </a:rPr>
              <a:t>Le régime d’assurance collective offert fait partie des conditions de travail.</a:t>
            </a:r>
          </a:p>
          <a:p>
            <a:pPr algn="just"/>
            <a:endParaRPr lang="fr-CA" sz="2000" kern="0" dirty="0">
              <a:latin typeface="Arial" panose="020B0604020202020204" pitchFamily="34" charset="0"/>
              <a:sym typeface="Arial"/>
            </a:endParaRPr>
          </a:p>
          <a:p>
            <a:pPr algn="just"/>
            <a:endParaRPr kumimoji="0" lang="fr-CA" sz="2000" b="0" i="0" u="none" strike="noStrike" kern="0" cap="none" spc="0" normalizeH="0" baseline="0" noProof="0" dirty="0">
              <a:ln>
                <a:noFill/>
              </a:ln>
              <a:solidFill>
                <a:srgbClr val="243C4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52A93DE-2727-8664-B657-89BAC3CF8A7F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241498" y="6145923"/>
            <a:ext cx="1510390" cy="52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513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9974FCA-EE0E-4827-A3CE-42DE306D23B5}"/>
              </a:ext>
            </a:extLst>
          </p:cNvPr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699868" y="412050"/>
            <a:ext cx="10571869" cy="606183"/>
          </a:xfrm>
        </p:spPr>
        <p:txBody>
          <a:bodyPr/>
          <a:lstStyle/>
          <a:p>
            <a:r>
              <a:rPr lang="fr-CA" dirty="0"/>
              <a:t>Risque du statu quo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34947C-9F29-48EA-8BB5-82B905152FA7}"/>
              </a:ext>
            </a:extLst>
          </p:cNvPr>
          <p:cNvSpPr>
            <a:spLocks noGrp="1"/>
          </p:cNvSpPr>
          <p:nvPr>
            <p:ph type="body" idx="13"/>
            <p:custDataLst>
              <p:tags r:id="rId2"/>
            </p:custDataLst>
          </p:nvPr>
        </p:nvSpPr>
        <p:spPr>
          <a:xfrm>
            <a:off x="712800" y="1052792"/>
            <a:ext cx="10571869" cy="544627"/>
          </a:xfrm>
        </p:spPr>
        <p:txBody>
          <a:bodyPr/>
          <a:lstStyle/>
          <a:p>
            <a:r>
              <a:rPr lang="fr-CA" dirty="0"/>
              <a:t>Conséquences potentielles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07BA89-43D8-4E2E-8AF8-09C28B3D76BA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/>
        <p:txBody>
          <a:bodyPr/>
          <a:lstStyle/>
          <a:p>
            <a:fld id="{E09F3ACD-18E9-44C5-8A03-A2946BAD7B12}" type="slidenum">
              <a:rPr lang="en-CA" smtClean="0"/>
              <a:pPr/>
              <a:t>19</a:t>
            </a:fld>
            <a:endParaRPr lang="en-CA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5C3EB2B-3BF2-42FA-817D-338FE1A31E21}"/>
              </a:ext>
            </a:extLst>
          </p:cNvPr>
          <p:cNvSpPr>
            <a:spLocks noGrp="1"/>
          </p:cNvSpPr>
          <p:nvPr>
            <p:ph type="body" sz="quarter" idx="17"/>
            <p:custDataLst>
              <p:tags r:id="rId4"/>
            </p:custDataLst>
          </p:nvPr>
        </p:nvSpPr>
        <p:spPr/>
        <p:txBody>
          <a:bodyPr/>
          <a:lstStyle/>
          <a:p>
            <a:pPr algn="just"/>
            <a:r>
              <a:rPr lang="fr-CA" sz="2000" kern="0" dirty="0">
                <a:latin typeface="Arial" panose="020B0604020202020204" pitchFamily="34" charset="0"/>
                <a:sym typeface="Arial"/>
              </a:rPr>
              <a:t>Les conséquences potentielles de la terminaison des régimes privés d’assurance collective incluent notamment </a:t>
            </a:r>
            <a:r>
              <a:rPr lang="fr-CA" kern="0" dirty="0">
                <a:latin typeface="Arial" panose="020B0604020202020204" pitchFamily="34" charset="0"/>
                <a:sym typeface="Arial"/>
              </a:rPr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A" sz="2000" kern="0" dirty="0">
                <a:latin typeface="Arial" panose="020B0604020202020204" pitchFamily="34" charset="0"/>
                <a:sym typeface="Arial"/>
              </a:rPr>
              <a:t>Augmentation des coûts du régime public d’assurance médicaments du Québec et des dépenses du Gouvernement du Québec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A" kern="0" dirty="0">
                <a:latin typeface="Arial" panose="020B0604020202020204" pitchFamily="34" charset="0"/>
                <a:sym typeface="Arial"/>
              </a:rPr>
              <a:t>Augmentation des dépenses des autres programmes gouvernementaux (assurance emploi, aide financière de dernier recours, etc.)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A" kern="0" dirty="0">
                <a:latin typeface="Arial" panose="020B0604020202020204" pitchFamily="34" charset="0"/>
                <a:sym typeface="Arial"/>
              </a:rPr>
              <a:t>Diminution de la productivité des entreprises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A" kern="0" dirty="0">
                <a:latin typeface="Arial" panose="020B0604020202020204" pitchFamily="34" charset="0"/>
                <a:sym typeface="Arial"/>
              </a:rPr>
              <a:t>Détérioration de la santé générale des travailleurs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A" kern="0" dirty="0">
                <a:latin typeface="Arial" panose="020B0604020202020204" pitchFamily="34" charset="0"/>
                <a:sym typeface="Arial"/>
              </a:rPr>
              <a:t>Condition de travail dans le réseau de la santé et des services sociaux qui deviennent mains attrayantes.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CA" kern="0" dirty="0">
              <a:latin typeface="Arial" panose="020B0604020202020204" pitchFamily="34" charset="0"/>
              <a:sym typeface="Arial"/>
            </a:endParaRPr>
          </a:p>
          <a:p>
            <a:pPr algn="just"/>
            <a:endParaRPr kumimoji="0" lang="fr-CA" sz="2000" b="0" i="0" u="none" strike="noStrike" kern="0" cap="none" spc="0" normalizeH="0" baseline="0" noProof="0" dirty="0">
              <a:ln>
                <a:noFill/>
              </a:ln>
              <a:solidFill>
                <a:srgbClr val="243C4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52A93DE-2727-8664-B657-89BAC3CF8A7F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241498" y="6145923"/>
            <a:ext cx="1510390" cy="52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89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06EFBAC-E005-41C1-B05A-B75798832BF9}"/>
              </a:ext>
            </a:extLst>
          </p:cNvPr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Contenu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CB27B1-6D94-44E7-A74D-A02B120A27C0}"/>
              </a:ext>
            </a:extLst>
          </p:cNvPr>
          <p:cNvSpPr>
            <a:spLocks noGrp="1"/>
          </p:cNvSpPr>
          <p:nvPr>
            <p:ph type="body" idx="2"/>
            <p:custDataLst>
              <p:tags r:id="rId2"/>
            </p:custDataLst>
          </p:nvPr>
        </p:nvSpPr>
        <p:spPr>
          <a:xfrm>
            <a:off x="699869" y="1218000"/>
            <a:ext cx="10589454" cy="3966077"/>
          </a:xfrm>
        </p:spPr>
        <p:txBody>
          <a:bodyPr/>
          <a:lstStyle/>
          <a:p>
            <a:pPr marL="714375" indent="-452438">
              <a:spcAft>
                <a:spcPts val="1800"/>
              </a:spcAft>
              <a:buClr>
                <a:srgbClr val="3C6D92"/>
              </a:buClr>
              <a:buFont typeface="Wingdings" panose="05000000000000000000" pitchFamily="2" charset="2"/>
              <a:buChar char="§"/>
            </a:pPr>
            <a:r>
              <a:rPr lang="en-CA" dirty="0" err="1"/>
              <a:t>Régime</a:t>
            </a:r>
            <a:r>
              <a:rPr lang="en-CA" dirty="0"/>
              <a:t> de la FSSS – CSN</a:t>
            </a:r>
            <a:endParaRPr lang="en-CA" sz="2400" b="1" dirty="0">
              <a:solidFill>
                <a:srgbClr val="3C6D92"/>
              </a:solidFill>
              <a:latin typeface="Arial"/>
              <a:cs typeface="Arial"/>
              <a:sym typeface="Arial"/>
            </a:endParaRPr>
          </a:p>
          <a:p>
            <a:pPr marL="714375" indent="-452438">
              <a:spcAft>
                <a:spcPts val="1800"/>
              </a:spcAft>
              <a:buClr>
                <a:srgbClr val="3C6D92"/>
              </a:buClr>
              <a:buFont typeface="Wingdings" panose="05000000000000000000" pitchFamily="2" charset="2"/>
              <a:buChar char="§"/>
            </a:pPr>
            <a:r>
              <a:rPr lang="en-CA" dirty="0" err="1"/>
              <a:t>Évolution</a:t>
            </a:r>
            <a:r>
              <a:rPr lang="en-CA" dirty="0"/>
              <a:t> des </a:t>
            </a:r>
            <a:r>
              <a:rPr lang="en-CA" dirty="0" err="1"/>
              <a:t>coûts</a:t>
            </a:r>
            <a:endParaRPr lang="en-CA" dirty="0"/>
          </a:p>
          <a:p>
            <a:pPr marL="714375" indent="-452438">
              <a:spcAft>
                <a:spcPts val="1800"/>
              </a:spcAft>
              <a:buClr>
                <a:srgbClr val="3C6D92"/>
              </a:buClr>
              <a:buFont typeface="Wingdings" panose="05000000000000000000" pitchFamily="2" charset="2"/>
              <a:buChar char="§"/>
            </a:pPr>
            <a:r>
              <a:rPr lang="en-CA" dirty="0" err="1"/>
              <a:t>Mesures</a:t>
            </a:r>
            <a:r>
              <a:rPr lang="en-CA" dirty="0"/>
              <a:t> de </a:t>
            </a:r>
            <a:r>
              <a:rPr lang="en-CA" dirty="0" err="1"/>
              <a:t>contrôle</a:t>
            </a:r>
            <a:r>
              <a:rPr lang="en-CA" dirty="0"/>
              <a:t> des </a:t>
            </a:r>
            <a:r>
              <a:rPr lang="en-CA" dirty="0" err="1"/>
              <a:t>coûts</a:t>
            </a:r>
            <a:r>
              <a:rPr lang="en-CA" dirty="0"/>
              <a:t> et limitations</a:t>
            </a:r>
          </a:p>
          <a:p>
            <a:pPr marL="714375" indent="-452438">
              <a:spcAft>
                <a:spcPts val="1800"/>
              </a:spcAft>
              <a:buClr>
                <a:srgbClr val="3C6D92"/>
              </a:buClr>
              <a:buFont typeface="Wingdings" panose="05000000000000000000" pitchFamily="2" charset="2"/>
              <a:buChar char="§"/>
            </a:pPr>
            <a:r>
              <a:rPr lang="en-CA" dirty="0" err="1"/>
              <a:t>Risques</a:t>
            </a:r>
            <a:r>
              <a:rPr lang="en-CA" dirty="0"/>
              <a:t> du </a:t>
            </a:r>
            <a:r>
              <a:rPr lang="en-CA" dirty="0" err="1"/>
              <a:t>statu</a:t>
            </a:r>
            <a:r>
              <a:rPr lang="en-CA" dirty="0"/>
              <a:t> quo</a:t>
            </a:r>
          </a:p>
          <a:p>
            <a:pPr marL="714375" indent="-452438">
              <a:spcAft>
                <a:spcPts val="1800"/>
              </a:spcAft>
              <a:buClr>
                <a:srgbClr val="3C6D92"/>
              </a:buClr>
              <a:buFont typeface="Wingdings" panose="05000000000000000000" pitchFamily="2" charset="2"/>
              <a:buChar char="§"/>
            </a:pPr>
            <a:r>
              <a:rPr lang="en-CA" sz="2400" b="1" dirty="0">
                <a:solidFill>
                  <a:srgbClr val="3C6D92"/>
                </a:solidFill>
                <a:latin typeface="Arial"/>
                <a:cs typeface="Arial"/>
                <a:sym typeface="Arial"/>
              </a:rPr>
              <a:t>Conclusion</a:t>
            </a:r>
          </a:p>
          <a:p>
            <a:pPr marL="714375" indent="-452438">
              <a:spcAft>
                <a:spcPts val="600"/>
              </a:spcAft>
              <a:buClr>
                <a:srgbClr val="3C6D92"/>
              </a:buClr>
              <a:buFont typeface="Wingdings" panose="05000000000000000000" pitchFamily="2" charset="2"/>
              <a:buChar char="§"/>
            </a:pPr>
            <a:endParaRPr lang="en-CA" sz="2400" b="1" dirty="0">
              <a:solidFill>
                <a:srgbClr val="3C6D92"/>
              </a:solidFill>
              <a:latin typeface="Arial"/>
              <a:cs typeface="Arial"/>
              <a:sym typeface="Arial"/>
            </a:endParaRPr>
          </a:p>
          <a:p>
            <a:pPr marL="261937" indent="0">
              <a:spcAft>
                <a:spcPts val="600"/>
              </a:spcAft>
              <a:buClr>
                <a:srgbClr val="3C6D92"/>
              </a:buClr>
              <a:buNone/>
            </a:pPr>
            <a:endParaRPr lang="en-CA" sz="2400" b="1" dirty="0">
              <a:solidFill>
                <a:srgbClr val="3C6D92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EEFE47E-5457-C876-59C1-D0715C3DF367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41498" y="6145923"/>
            <a:ext cx="1510390" cy="52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2877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228EE10-802D-F1A9-6F99-04E710A39DD4}"/>
              </a:ext>
            </a:extLst>
          </p:cNvPr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1942500" y="2651949"/>
            <a:ext cx="8337600" cy="771623"/>
          </a:xfrm>
        </p:spPr>
        <p:txBody>
          <a:bodyPr/>
          <a:lstStyle/>
          <a:p>
            <a:r>
              <a:rPr lang="fr-CA" dirty="0"/>
              <a:t>Conclusion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88C3177-9049-07C5-548C-24CCCBB1AC57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97872" y="497153"/>
            <a:ext cx="1510390" cy="52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905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9974FCA-EE0E-4827-A3CE-42DE306D23B5}"/>
              </a:ext>
            </a:extLst>
          </p:cNvPr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699868" y="412050"/>
            <a:ext cx="10571869" cy="606183"/>
          </a:xfrm>
        </p:spPr>
        <p:txBody>
          <a:bodyPr/>
          <a:lstStyle/>
          <a:p>
            <a:r>
              <a:rPr lang="fr-CA" dirty="0"/>
              <a:t>Conclusion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07BA89-43D8-4E2E-8AF8-09C28B3D76BA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/>
        <p:txBody>
          <a:bodyPr/>
          <a:lstStyle/>
          <a:p>
            <a:fld id="{E09F3ACD-18E9-44C5-8A03-A2946BAD7B12}" type="slidenum">
              <a:rPr lang="en-CA" smtClean="0"/>
              <a:pPr/>
              <a:t>21</a:t>
            </a:fld>
            <a:endParaRPr lang="en-CA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5C3EB2B-3BF2-42FA-817D-338FE1A31E21}"/>
              </a:ext>
            </a:extLst>
          </p:cNvPr>
          <p:cNvSpPr>
            <a:spLocks noGrp="1"/>
          </p:cNvSpPr>
          <p:nvPr>
            <p:ph type="body" sz="quarter" idx="17"/>
            <p:custDataLst>
              <p:tags r:id="rId3"/>
            </p:custDataLst>
          </p:nvPr>
        </p:nvSpPr>
        <p:spPr/>
        <p:txBody>
          <a:bodyPr/>
          <a:lstStyle/>
          <a:p>
            <a:pPr algn="just"/>
            <a:r>
              <a:rPr lang="fr-CA" kern="0" dirty="0">
                <a:latin typeface="Arial" panose="020B0604020202020204" pitchFamily="34" charset="0"/>
                <a:sym typeface="Arial"/>
              </a:rPr>
              <a:t>En tant que preneur d’un des plus importants régimes d’assurance collective au Québec, la FSSS – CSN souhaite </a:t>
            </a:r>
            <a:r>
              <a:rPr lang="fr-CA" u="sng" kern="0" dirty="0">
                <a:latin typeface="Arial" panose="020B0604020202020204" pitchFamily="34" charset="0"/>
                <a:sym typeface="Arial"/>
              </a:rPr>
              <a:t>contribuer afin de trouver des solutions qui permettront de réduire le fardeau financier des régimes d’assurance médicaments</a:t>
            </a:r>
            <a:r>
              <a:rPr lang="fr-CA" kern="0" dirty="0">
                <a:latin typeface="Arial" panose="020B0604020202020204" pitchFamily="34" charset="0"/>
                <a:sym typeface="Arial"/>
              </a:rPr>
              <a:t> pour ses travailleuses et travailleurs, mais également ceux des autres preneurs de régime.</a:t>
            </a:r>
          </a:p>
          <a:p>
            <a:pPr algn="just"/>
            <a:r>
              <a:rPr lang="fr-CA" kern="0" dirty="0">
                <a:latin typeface="Arial" panose="020B0604020202020204" pitchFamily="34" charset="0"/>
                <a:sym typeface="Arial"/>
              </a:rPr>
              <a:t>Nous comprenons qu’il y a une multitude d’intervenants dans l’écosystème des régimes privés et du régime public d’assurance médicaments.</a:t>
            </a:r>
          </a:p>
          <a:p>
            <a:pPr algn="just"/>
            <a:r>
              <a:rPr lang="fr-CA" kern="0" dirty="0">
                <a:latin typeface="Arial" panose="020B0604020202020204" pitchFamily="34" charset="0"/>
                <a:sym typeface="Arial"/>
              </a:rPr>
              <a:t>Un juste équilibre est possible en mettant la santé des québécoises et québécois à l’avant plan.</a:t>
            </a:r>
          </a:p>
          <a:p>
            <a:pPr algn="just"/>
            <a:r>
              <a:rPr lang="fr-CA" kern="0" dirty="0">
                <a:latin typeface="Arial" panose="020B0604020202020204" pitchFamily="34" charset="0"/>
                <a:sym typeface="Arial"/>
              </a:rPr>
              <a:t>Ensemble trouvons des solutions pour la pérennité des régimes privés d’assurance collective. </a:t>
            </a:r>
            <a:endParaRPr kumimoji="0" lang="fr-CA" sz="2000" b="0" i="0" u="none" strike="noStrike" kern="0" cap="none" spc="0" normalizeH="0" baseline="0" noProof="0" dirty="0">
              <a:ln>
                <a:noFill/>
              </a:ln>
              <a:solidFill>
                <a:srgbClr val="243C4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D301F9A-1870-DC44-B2AA-6C74DC16D613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241498" y="6145923"/>
            <a:ext cx="1510390" cy="52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3410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162DB0B-2275-4403-90C2-D69F2C3DA78E}"/>
              </a:ext>
            </a:extLst>
          </p:cNvPr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1942500" y="2865599"/>
            <a:ext cx="8337600" cy="771623"/>
          </a:xfrm>
        </p:spPr>
        <p:txBody>
          <a:bodyPr/>
          <a:lstStyle/>
          <a:p>
            <a:r>
              <a:rPr lang="fr-CA" dirty="0"/>
              <a:t>MERCI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F4597A1-7F28-8785-4F0C-6D8E43A0372F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97872" y="497153"/>
            <a:ext cx="1510390" cy="52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18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9974FCA-EE0E-4827-A3CE-42DE306D23B5}"/>
              </a:ext>
            </a:extLst>
          </p:cNvPr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699868" y="412050"/>
            <a:ext cx="10571869" cy="606183"/>
          </a:xfrm>
        </p:spPr>
        <p:txBody>
          <a:bodyPr/>
          <a:lstStyle/>
          <a:p>
            <a:r>
              <a:rPr lang="fr-CA" dirty="0"/>
              <a:t>Régime de la FSSS – CSN - Statistiques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34947C-9F29-48EA-8BB5-82B905152FA7}"/>
              </a:ext>
            </a:extLst>
          </p:cNvPr>
          <p:cNvSpPr>
            <a:spLocks noGrp="1"/>
          </p:cNvSpPr>
          <p:nvPr>
            <p:ph type="body" idx="13"/>
            <p:custDataLst>
              <p:tags r:id="rId2"/>
            </p:custDataLst>
          </p:nvPr>
        </p:nvSpPr>
        <p:spPr>
          <a:xfrm>
            <a:off x="712800" y="1052792"/>
            <a:ext cx="10571869" cy="544627"/>
          </a:xfrm>
        </p:spPr>
        <p:txBody>
          <a:bodyPr/>
          <a:lstStyle/>
          <a:p>
            <a:r>
              <a:rPr lang="fr-CA" dirty="0"/>
              <a:t>Portrait des assurés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07BA89-43D8-4E2E-8AF8-09C28B3D76BA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/>
        <p:txBody>
          <a:bodyPr/>
          <a:lstStyle/>
          <a:p>
            <a:fld id="{E09F3ACD-18E9-44C5-8A03-A2946BAD7B12}" type="slidenum">
              <a:rPr lang="en-CA" smtClean="0"/>
              <a:pPr/>
              <a:t>3</a:t>
            </a:fld>
            <a:endParaRPr lang="en-CA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5C3EB2B-3BF2-42FA-817D-338FE1A31E21}"/>
              </a:ext>
            </a:extLst>
          </p:cNvPr>
          <p:cNvSpPr>
            <a:spLocks noGrp="1"/>
          </p:cNvSpPr>
          <p:nvPr>
            <p:ph type="body" sz="quarter" idx="17"/>
            <p:custDataLst>
              <p:tags r:id="rId4"/>
            </p:custDataLst>
          </p:nvPr>
        </p:nvSpPr>
        <p:spPr/>
        <p:txBody>
          <a:bodyPr/>
          <a:lstStyle/>
          <a:p>
            <a:pPr algn="just"/>
            <a: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Le régime d’assurance collective de la Fédération de la santé et des services sociaux de la Confédération des syndicats </a:t>
            </a:r>
            <a:r>
              <a:rPr lang="fr-CA" kern="0" dirty="0">
                <a:latin typeface="Arial" panose="020B0604020202020204" pitchFamily="34" charset="0"/>
                <a:sym typeface="Arial"/>
              </a:rPr>
              <a:t>nationaux (FSSS – CSN) est un des plus grand du marché québécois.</a:t>
            </a:r>
          </a:p>
          <a:p>
            <a:pPr algn="just"/>
            <a:r>
              <a:rPr lang="fr-CA" kern="0" dirty="0">
                <a:latin typeface="Arial" panose="020B0604020202020204" pitchFamily="34" charset="0"/>
                <a:sym typeface="Arial"/>
              </a:rPr>
              <a:t>En date du 31 mars 2025, la démographie du groupe est la suivante </a:t>
            </a:r>
            <a: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:</a:t>
            </a:r>
            <a:endParaRPr lang="fr-CA" kern="0" dirty="0">
              <a:latin typeface="Arial" panose="020B0604020202020204" pitchFamily="34" charset="0"/>
              <a:sym typeface="Arial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A" kern="0" dirty="0">
                <a:latin typeface="Arial" panose="020B0604020202020204" pitchFamily="34" charset="0"/>
                <a:sym typeface="Arial"/>
              </a:rPr>
              <a:t>114 500 certificats assurés dont 91 000 certificats ont l’assurance médicaments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A" kern="0" dirty="0">
                <a:latin typeface="Arial" panose="020B0604020202020204" pitchFamily="34" charset="0"/>
                <a:sym typeface="Arial"/>
              </a:rPr>
              <a:t>11 900 certificats monoparentaux ont l’assurance médicaments (environ 13,1 %)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A" kern="0" dirty="0">
                <a:latin typeface="Arial" panose="020B0604020202020204" pitchFamily="34" charset="0"/>
                <a:sym typeface="Arial"/>
              </a:rPr>
              <a:t>Un peu moins de 75 % des assurés sont des femmes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A" kern="0" dirty="0">
                <a:latin typeface="Arial" panose="020B0604020202020204" pitchFamily="34" charset="0"/>
                <a:sym typeface="Arial"/>
              </a:rPr>
              <a:t>Principalement des travailleuses et travailleurs du réseau de la santé et des services sociaux (RSSS) des catégories 2 et 3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A" kern="0" dirty="0">
                <a:latin typeface="Arial" panose="020B0604020202020204" pitchFamily="34" charset="0"/>
                <a:sym typeface="Arial"/>
              </a:rPr>
              <a:t>Salaire annuel moyen d’un peu plus de 52 000 $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fr-CA" sz="1800" dirty="0">
              <a:sym typeface="Arial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E766760-3A6B-8D35-31C2-581B2B186259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241498" y="6145923"/>
            <a:ext cx="1510390" cy="52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964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9974FCA-EE0E-4827-A3CE-42DE306D23B5}"/>
              </a:ext>
            </a:extLst>
          </p:cNvPr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699868" y="412050"/>
            <a:ext cx="10571869" cy="606183"/>
          </a:xfrm>
        </p:spPr>
        <p:txBody>
          <a:bodyPr/>
          <a:lstStyle/>
          <a:p>
            <a:r>
              <a:rPr lang="fr-CA" dirty="0"/>
              <a:t>Régime de la FSSS – CSN - Statistiques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34947C-9F29-48EA-8BB5-82B905152FA7}"/>
              </a:ext>
            </a:extLst>
          </p:cNvPr>
          <p:cNvSpPr>
            <a:spLocks noGrp="1"/>
          </p:cNvSpPr>
          <p:nvPr>
            <p:ph type="body" idx="13"/>
            <p:custDataLst>
              <p:tags r:id="rId2"/>
            </p:custDataLst>
          </p:nvPr>
        </p:nvSpPr>
        <p:spPr>
          <a:xfrm>
            <a:off x="712800" y="1052792"/>
            <a:ext cx="10571869" cy="544627"/>
          </a:xfrm>
        </p:spPr>
        <p:txBody>
          <a:bodyPr/>
          <a:lstStyle/>
          <a:p>
            <a:r>
              <a:rPr lang="fr-CA" dirty="0"/>
              <a:t>Portrait des coûts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07BA89-43D8-4E2E-8AF8-09C28B3D76BA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/>
        <p:txBody>
          <a:bodyPr/>
          <a:lstStyle/>
          <a:p>
            <a:fld id="{E09F3ACD-18E9-44C5-8A03-A2946BAD7B12}" type="slidenum">
              <a:rPr lang="en-CA" smtClean="0"/>
              <a:pPr/>
              <a:t>4</a:t>
            </a:fld>
            <a:endParaRPr lang="en-CA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5C3EB2B-3BF2-42FA-817D-338FE1A31E21}"/>
              </a:ext>
            </a:extLst>
          </p:cNvPr>
          <p:cNvSpPr>
            <a:spLocks noGrp="1"/>
          </p:cNvSpPr>
          <p:nvPr>
            <p:ph type="body" sz="quarter" idx="17"/>
            <p:custDataLst>
              <p:tags r:id="rId4"/>
            </p:custDataLst>
          </p:nvPr>
        </p:nvSpPr>
        <p:spPr/>
        <p:txBody>
          <a:bodyPr/>
          <a:lstStyle/>
          <a:p>
            <a:pPr algn="just"/>
            <a:r>
              <a:rPr lang="fr-CA" kern="0" dirty="0">
                <a:latin typeface="Arial" panose="020B0604020202020204" pitchFamily="34" charset="0"/>
                <a:sym typeface="Arial"/>
              </a:rPr>
              <a:t>En date du 31 mars 2025, les coûts et la consommation du régime sont les suivants </a:t>
            </a:r>
            <a: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:</a:t>
            </a:r>
            <a:endParaRPr lang="fr-CA" kern="0" dirty="0">
              <a:latin typeface="Arial" panose="020B0604020202020204" pitchFamily="34" charset="0"/>
              <a:sym typeface="Arial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A" kern="0" dirty="0">
                <a:latin typeface="Arial" panose="020B0604020202020204" pitchFamily="34" charset="0"/>
                <a:sym typeface="Arial"/>
              </a:rPr>
              <a:t>Primes annuelles de plus de 346 M$ dont 185 M$ pour l’assurance médicaments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A" kern="0" dirty="0">
                <a:latin typeface="Arial" panose="020B0604020202020204" pitchFamily="34" charset="0"/>
                <a:sym typeface="Arial"/>
              </a:rPr>
              <a:t>Presque 2,9 M de réclamations annuelles de médicaments pour une moyenne de 31,8 prescriptions par certificat et un coût moyen par prescription de 68,50 $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A" kern="0" dirty="0">
                <a:latin typeface="Arial" panose="020B0604020202020204" pitchFamily="34" charset="0"/>
                <a:sym typeface="Arial"/>
              </a:rPr>
              <a:t>Consommation de plus de 196 M$ de médicaments dont environ 164 M$ ont été remboursés par le régime et 32 M$ payés par les assurés en pharmacie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E57DF76-A70C-88AB-F7A9-8A3AFE419315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241498" y="6145923"/>
            <a:ext cx="1510390" cy="52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904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228EE10-802D-F1A9-6F99-04E710A39DD4}"/>
              </a:ext>
            </a:extLst>
          </p:cNvPr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1942500" y="2651949"/>
            <a:ext cx="8337600" cy="771623"/>
          </a:xfrm>
        </p:spPr>
        <p:txBody>
          <a:bodyPr/>
          <a:lstStyle/>
          <a:p>
            <a:r>
              <a:rPr lang="fr-CA" dirty="0"/>
              <a:t>Évolution des coûts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84A5C18-AF32-FAF7-6593-D51D2AF7CBF7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97872" y="497153"/>
            <a:ext cx="1510390" cy="52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117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9974FCA-EE0E-4827-A3CE-42DE306D23B5}"/>
              </a:ext>
            </a:extLst>
          </p:cNvPr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699868" y="412050"/>
            <a:ext cx="10571869" cy="606183"/>
          </a:xfrm>
        </p:spPr>
        <p:txBody>
          <a:bodyPr/>
          <a:lstStyle/>
          <a:p>
            <a:r>
              <a:rPr lang="fr-CA" dirty="0"/>
              <a:t>Évolution des coûts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34947C-9F29-48EA-8BB5-82B905152FA7}"/>
              </a:ext>
            </a:extLst>
          </p:cNvPr>
          <p:cNvSpPr>
            <a:spLocks noGrp="1"/>
          </p:cNvSpPr>
          <p:nvPr>
            <p:ph type="body" idx="13"/>
            <p:custDataLst>
              <p:tags r:id="rId2"/>
            </p:custDataLst>
          </p:nvPr>
        </p:nvSpPr>
        <p:spPr>
          <a:xfrm>
            <a:off x="712800" y="1052792"/>
            <a:ext cx="10571869" cy="544627"/>
          </a:xfrm>
        </p:spPr>
        <p:txBody>
          <a:bodyPr/>
          <a:lstStyle/>
          <a:p>
            <a:r>
              <a:rPr lang="fr-CA" dirty="0"/>
              <a:t>Historique – indices macroéconomiques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07BA89-43D8-4E2E-8AF8-09C28B3D76BA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/>
        <p:txBody>
          <a:bodyPr/>
          <a:lstStyle/>
          <a:p>
            <a:fld id="{E09F3ACD-18E9-44C5-8A03-A2946BAD7B12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5C3EB2B-3BF2-42FA-817D-338FE1A31E21}"/>
              </a:ext>
            </a:extLst>
          </p:cNvPr>
          <p:cNvSpPr>
            <a:spLocks noGrp="1"/>
          </p:cNvSpPr>
          <p:nvPr>
            <p:ph type="body" sz="quarter" idx="17"/>
            <p:custDataLst>
              <p:tags r:id="rId4"/>
            </p:custDataLst>
          </p:nvPr>
        </p:nvSpPr>
        <p:spPr/>
        <p:txBody>
          <a:bodyPr/>
          <a:lstStyle/>
          <a:p>
            <a:pPr algn="just"/>
            <a: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Au cours des dernières années, l’augmentation des coûts du régime d’assurance médicaments a été nettement plus élevée que l’inflation et les augmentations salariales.</a:t>
            </a:r>
          </a:p>
          <a:p>
            <a:endParaRPr lang="fr-CA" sz="1800" dirty="0">
              <a:sym typeface="Arial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0040F09-0E2C-79D9-B13A-C5201A9BB992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906917" y="5650887"/>
            <a:ext cx="108381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fr-CA" sz="1000" dirty="0"/>
              <a:t>Source : Taux contractuels de prime d’assurance médicaments du régime de la FSSS – CSN au 1</a:t>
            </a:r>
            <a:r>
              <a:rPr lang="fr-CA" sz="1000" baseline="30000" dirty="0"/>
              <a:t>er</a:t>
            </a:r>
            <a:r>
              <a:rPr lang="fr-CA" sz="1000" dirty="0"/>
              <a:t> avril de chacune des années pour un remboursement à 80 %</a:t>
            </a:r>
          </a:p>
          <a:p>
            <a:pPr marL="342900" indent="-342900">
              <a:buAutoNum type="arabicParenBoth"/>
            </a:pPr>
            <a:r>
              <a:rPr lang="fr-CA" sz="1000" dirty="0"/>
              <a:t>Source : Statistique Canada (SC) – Indice des prix à la consommation. </a:t>
            </a:r>
          </a:p>
          <a:p>
            <a:pPr marL="342900" indent="-342900">
              <a:buAutoNum type="arabicParenBoth"/>
            </a:pPr>
            <a:r>
              <a:rPr lang="fr-CA" sz="1000" dirty="0"/>
              <a:t>Source : Statistique Canada (SC) - Rémunération hebdomadaire moyenne de l’ensemble des industries.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84B7A79-C1FB-51A9-D209-DA19D5F88D3F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0998543" y="2215718"/>
            <a:ext cx="571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/>
              <a:t>6,1%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949446D-3ED3-6A50-EC35-37762A989174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1055007" y="3930720"/>
            <a:ext cx="5705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/>
              <a:t>3,0%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049B99B-C353-5EDB-6453-81B55D064631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11042074" y="4497978"/>
            <a:ext cx="5835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/>
              <a:t>2,1%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D521E29-A8B2-AF38-7DFC-9119B7CCDDC3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11055006" y="4188920"/>
            <a:ext cx="5705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/>
              <a:t>2,3%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D053834-647F-8E1E-AFF6-8C1BEF8F5D30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8532115" y="5266055"/>
            <a:ext cx="5835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700" dirty="0"/>
              <a:t>3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3A91FC3-26BD-1E2E-106B-0617966ACB2F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5779548" y="5266055"/>
            <a:ext cx="5835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700" dirty="0"/>
              <a:t>1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2AEF5F3D-7669-161B-8001-5120D301C873}"/>
              </a:ext>
            </a:extLst>
          </p:cNvPr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241498" y="6145923"/>
            <a:ext cx="1510390" cy="524806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EB240300-95EC-1D3D-0099-55324B613C60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7667565" y="5244460"/>
            <a:ext cx="5835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700" dirty="0"/>
              <a:t>2</a:t>
            </a:r>
          </a:p>
        </p:txBody>
      </p:sp>
      <p:graphicFrame>
        <p:nvGraphicFramePr>
          <p:cNvPr id="13" name="Graphique 12">
            <a:extLst>
              <a:ext uri="{FF2B5EF4-FFF2-40B4-BE49-F238E27FC236}">
                <a16:creationId xmlns:a16="http://schemas.microsoft.com/office/drawing/2014/main" id="{9D465A5A-D2F2-589D-6AA3-62AA76C822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9140645"/>
              </p:ext>
            </p:extLst>
          </p:nvPr>
        </p:nvGraphicFramePr>
        <p:xfrm>
          <a:off x="768901" y="2314955"/>
          <a:ext cx="10484983" cy="3335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</p:spTree>
    <p:extLst>
      <p:ext uri="{BB962C8B-B14F-4D97-AF65-F5344CB8AC3E}">
        <p14:creationId xmlns:p14="http://schemas.microsoft.com/office/powerpoint/2010/main" val="625339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9974FCA-EE0E-4827-A3CE-42DE306D23B5}"/>
              </a:ext>
            </a:extLst>
          </p:cNvPr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699868" y="412050"/>
            <a:ext cx="10571869" cy="606183"/>
          </a:xfrm>
        </p:spPr>
        <p:txBody>
          <a:bodyPr/>
          <a:lstStyle/>
          <a:p>
            <a:r>
              <a:rPr lang="fr-CA" dirty="0"/>
              <a:t>Évolution des coûts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34947C-9F29-48EA-8BB5-82B905152FA7}"/>
              </a:ext>
            </a:extLst>
          </p:cNvPr>
          <p:cNvSpPr>
            <a:spLocks noGrp="1"/>
          </p:cNvSpPr>
          <p:nvPr>
            <p:ph type="body" idx="13"/>
            <p:custDataLst>
              <p:tags r:id="rId2"/>
            </p:custDataLst>
          </p:nvPr>
        </p:nvSpPr>
        <p:spPr>
          <a:xfrm>
            <a:off x="712800" y="1052792"/>
            <a:ext cx="10571869" cy="544627"/>
          </a:xfrm>
        </p:spPr>
        <p:txBody>
          <a:bodyPr/>
          <a:lstStyle/>
          <a:p>
            <a:r>
              <a:rPr lang="fr-CA" dirty="0"/>
              <a:t>Historique – indices macroéconomiques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07BA89-43D8-4E2E-8AF8-09C28B3D76BA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/>
        <p:txBody>
          <a:bodyPr/>
          <a:lstStyle/>
          <a:p>
            <a:fld id="{E09F3ACD-18E9-44C5-8A03-A2946BAD7B12}" type="slidenum">
              <a:rPr lang="en-CA" smtClean="0"/>
              <a:pPr/>
              <a:t>7</a:t>
            </a:fld>
            <a:endParaRPr lang="en-CA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5C3EB2B-3BF2-42FA-817D-338FE1A31E21}"/>
              </a:ext>
            </a:extLst>
          </p:cNvPr>
          <p:cNvSpPr>
            <a:spLocks noGrp="1"/>
          </p:cNvSpPr>
          <p:nvPr>
            <p:ph type="body" sz="quarter" idx="17"/>
            <p:custDataLst>
              <p:tags r:id="rId4"/>
            </p:custDataLst>
          </p:nvPr>
        </p:nvSpPr>
        <p:spPr/>
        <p:txBody>
          <a:bodyPr/>
          <a:lstStyle/>
          <a:p>
            <a:pPr algn="just"/>
            <a: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Les primes d’assurance médicaments du régime sont déterminées en fonction de la consommation des assurées du régime de la FSSS – CSN.</a:t>
            </a:r>
          </a:p>
          <a:p>
            <a:pPr algn="just"/>
            <a: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Depuis 2004, la forte croissance des coûts a été beaucoup plus élevée en moyenne que les différents indices macroéconomiques 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A" kern="0" dirty="0">
                <a:latin typeface="Arial" panose="020B0604020202020204" pitchFamily="34" charset="0"/>
                <a:sym typeface="Arial"/>
              </a:rPr>
              <a:t>3,1 % plus élevé que l’indice des salaires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A" kern="0" dirty="0">
                <a:latin typeface="Arial" panose="020B0604020202020204" pitchFamily="34" charset="0"/>
                <a:sym typeface="Arial"/>
              </a:rPr>
              <a:t>4,0 % plus élevé que l’IPC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A" kern="0" dirty="0">
                <a:latin typeface="Arial" panose="020B0604020202020204" pitchFamily="34" charset="0"/>
                <a:sym typeface="Arial"/>
              </a:rPr>
              <a:t>3,8 % plus élevé que la prime maximale RAMQ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CA" kern="0" dirty="0">
              <a:latin typeface="Arial" panose="020B0604020202020204" pitchFamily="34" charset="0"/>
              <a:sym typeface="Arial"/>
            </a:endParaRPr>
          </a:p>
          <a:p>
            <a:pPr algn="just"/>
            <a:r>
              <a:rPr kumimoji="0" lang="fr-CA" sz="2000" b="1" i="0" u="sng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L’effet composé fait en sorte que le régime d’assurance médicaments de la FSSS – CSN est un des postes budgétaires les plus dispendieux pour les travailleuses et travailleurs de la FSSS – CSN après celui du logement.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fr-CA" sz="1800" dirty="0">
              <a:sym typeface="Arial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8B29D91-054D-0121-D818-69BFAF1A9CE9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241498" y="6145923"/>
            <a:ext cx="1510390" cy="52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772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9974FCA-EE0E-4827-A3CE-42DE306D23B5}"/>
              </a:ext>
            </a:extLst>
          </p:cNvPr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699868" y="412050"/>
            <a:ext cx="10571869" cy="606183"/>
          </a:xfrm>
        </p:spPr>
        <p:txBody>
          <a:bodyPr/>
          <a:lstStyle/>
          <a:p>
            <a:r>
              <a:rPr lang="fr-CA" dirty="0"/>
              <a:t>Évolution des coûts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34947C-9F29-48EA-8BB5-82B905152FA7}"/>
              </a:ext>
            </a:extLst>
          </p:cNvPr>
          <p:cNvSpPr>
            <a:spLocks noGrp="1"/>
          </p:cNvSpPr>
          <p:nvPr>
            <p:ph type="body" idx="13"/>
            <p:custDataLst>
              <p:tags r:id="rId2"/>
            </p:custDataLst>
          </p:nvPr>
        </p:nvSpPr>
        <p:spPr>
          <a:xfrm>
            <a:off x="712800" y="1052792"/>
            <a:ext cx="10571869" cy="544627"/>
          </a:xfrm>
        </p:spPr>
        <p:txBody>
          <a:bodyPr/>
          <a:lstStyle/>
          <a:p>
            <a:r>
              <a:rPr lang="fr-CA" dirty="0"/>
              <a:t>% du salaire brut annuel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07BA89-43D8-4E2E-8AF8-09C28B3D76BA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/>
        <p:txBody>
          <a:bodyPr/>
          <a:lstStyle/>
          <a:p>
            <a:fld id="{E09F3ACD-18E9-44C5-8A03-A2946BAD7B12}" type="slidenum">
              <a:rPr lang="en-CA" smtClean="0"/>
              <a:pPr/>
              <a:t>8</a:t>
            </a:fld>
            <a:endParaRPr lang="en-CA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5C3EB2B-3BF2-42FA-817D-338FE1A31E21}"/>
              </a:ext>
            </a:extLst>
          </p:cNvPr>
          <p:cNvSpPr>
            <a:spLocks noGrp="1"/>
          </p:cNvSpPr>
          <p:nvPr>
            <p:ph type="body" sz="quarter" idx="17"/>
            <p:custDataLst>
              <p:tags r:id="rId4"/>
            </p:custDataLst>
          </p:nvPr>
        </p:nvSpPr>
        <p:spPr>
          <a:xfrm>
            <a:off x="700088" y="1687513"/>
            <a:ext cx="10939284" cy="3417887"/>
          </a:xfrm>
        </p:spPr>
        <p:txBody>
          <a:bodyPr/>
          <a:lstStyle/>
          <a:p>
            <a:pPr algn="just"/>
            <a:r>
              <a:rPr kumimoji="0" lang="fr-CA" sz="2000" b="0" i="0" u="sng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Préposée ou préposé aux bénéficiaires à l’échelle maximale</a:t>
            </a:r>
            <a: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(36,25 </a:t>
            </a:r>
            <a:r>
              <a:rPr kumimoji="0" lang="fr-CA" sz="2000" b="0" i="0" u="none" strike="noStrike" kern="0" cap="none" spc="0" normalizeH="0" baseline="0" noProof="0" dirty="0" err="1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hrs</a:t>
            </a:r>
            <a: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/ </a:t>
            </a:r>
            <a:r>
              <a:rPr kumimoji="0" lang="fr-CA" sz="2000" b="0" i="0" u="none" strike="noStrike" kern="0" cap="none" spc="0" normalizeH="0" baseline="0" noProof="0" dirty="0" err="1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sem</a:t>
            </a:r>
            <a: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)</a:t>
            </a:r>
          </a:p>
          <a:p>
            <a:pPr algn="just"/>
            <a:endParaRPr lang="fr-CA" sz="1800" dirty="0">
              <a:sym typeface="Arial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BE56C76-A3A6-68DD-AC31-77EB1A214641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607999" y="5660776"/>
            <a:ext cx="113956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fr-CA" sz="1000" dirty="0"/>
              <a:t>Source : Conventions collectives et primes d’assurance médicaments de la FSSS – CSN pour un remboursement à 80 % des médicaments compilées par Services actuariels SAI.</a:t>
            </a:r>
          </a:p>
          <a:p>
            <a:pPr marL="342900" indent="-342900">
              <a:buAutoNum type="arabicParenBoth"/>
            </a:pPr>
            <a:r>
              <a:rPr lang="fr-CA" sz="1000" dirty="0"/>
              <a:t>Source : Conventions collectives et primes d’assurance médicaments de la FSSS – CSN pour un remboursement à 80 % des médicaments compilées par Services actuariels SAI.</a:t>
            </a:r>
          </a:p>
          <a:p>
            <a:pPr marL="342900" indent="-342900">
              <a:buAutoNum type="arabicParenBoth"/>
            </a:pPr>
            <a:r>
              <a:rPr lang="fr-CA" sz="1000" dirty="0"/>
              <a:t>Source : Prime maximale du régime public d’assurance médicaments.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EA7946E-D469-D422-D0FF-8736EDEB5C03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5105654" y="5265948"/>
            <a:ext cx="5835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700" dirty="0"/>
              <a:t>1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C70E8A76-78EF-4BFB-51BB-DD1B6F43119A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241498" y="6145923"/>
            <a:ext cx="1510390" cy="524806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31317E93-059F-9B75-CBCE-E27BDB14F18F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7282033" y="5265947"/>
            <a:ext cx="5835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700" dirty="0"/>
              <a:t>2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1B6B6E1-C854-5DAD-B15C-5502637D727C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8599459" y="5277613"/>
            <a:ext cx="5835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700" dirty="0"/>
              <a:t>3</a:t>
            </a:r>
          </a:p>
        </p:txBody>
      </p:sp>
      <p:graphicFrame>
        <p:nvGraphicFramePr>
          <p:cNvPr id="13" name="Graphique 12">
            <a:extLst>
              <a:ext uri="{FF2B5EF4-FFF2-40B4-BE49-F238E27FC236}">
                <a16:creationId xmlns:a16="http://schemas.microsoft.com/office/drawing/2014/main" id="{F44EDFA2-ECF9-17DC-D9D7-0DFBA7A0D8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8635863"/>
              </p:ext>
            </p:extLst>
          </p:nvPr>
        </p:nvGraphicFramePr>
        <p:xfrm>
          <a:off x="809625" y="2078218"/>
          <a:ext cx="10462112" cy="3582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</p:spTree>
    <p:extLst>
      <p:ext uri="{BB962C8B-B14F-4D97-AF65-F5344CB8AC3E}">
        <p14:creationId xmlns:p14="http://schemas.microsoft.com/office/powerpoint/2010/main" val="2701878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9974FCA-EE0E-4827-A3CE-42DE306D23B5}"/>
              </a:ext>
            </a:extLst>
          </p:cNvPr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699868" y="412050"/>
            <a:ext cx="10571869" cy="606183"/>
          </a:xfrm>
        </p:spPr>
        <p:txBody>
          <a:bodyPr/>
          <a:lstStyle/>
          <a:p>
            <a:r>
              <a:rPr lang="fr-CA" dirty="0"/>
              <a:t>Évolution des coûts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34947C-9F29-48EA-8BB5-82B905152FA7}"/>
              </a:ext>
            </a:extLst>
          </p:cNvPr>
          <p:cNvSpPr>
            <a:spLocks noGrp="1"/>
          </p:cNvSpPr>
          <p:nvPr>
            <p:ph type="body" idx="13"/>
            <p:custDataLst>
              <p:tags r:id="rId2"/>
            </p:custDataLst>
          </p:nvPr>
        </p:nvSpPr>
        <p:spPr>
          <a:xfrm>
            <a:off x="712800" y="1052792"/>
            <a:ext cx="10571869" cy="544627"/>
          </a:xfrm>
        </p:spPr>
        <p:txBody>
          <a:bodyPr/>
          <a:lstStyle/>
          <a:p>
            <a:r>
              <a:rPr lang="fr-CA" dirty="0"/>
              <a:t>% du salaire brut annuel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07BA89-43D8-4E2E-8AF8-09C28B3D76BA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/>
        <p:txBody>
          <a:bodyPr/>
          <a:lstStyle/>
          <a:p>
            <a:fld id="{E09F3ACD-18E9-44C5-8A03-A2946BAD7B12}" type="slidenum">
              <a:rPr lang="en-CA" smtClean="0"/>
              <a:pPr/>
              <a:t>9</a:t>
            </a:fld>
            <a:endParaRPr lang="en-CA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5C3EB2B-3BF2-42FA-817D-338FE1A31E21}"/>
              </a:ext>
            </a:extLst>
          </p:cNvPr>
          <p:cNvSpPr>
            <a:spLocks noGrp="1"/>
          </p:cNvSpPr>
          <p:nvPr>
            <p:ph type="body" sz="quarter" idx="17"/>
            <p:custDataLst>
              <p:tags r:id="rId4"/>
            </p:custDataLst>
          </p:nvPr>
        </p:nvSpPr>
        <p:spPr/>
        <p:txBody>
          <a:bodyPr/>
          <a:lstStyle/>
          <a:p>
            <a:pPr algn="just"/>
            <a:r>
              <a:rPr kumimoji="0" lang="fr-CA" b="0" i="0" u="sng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Préposée ou préposé à l’entretien ménager (travaux léger) à l’échelle maximale </a:t>
            </a:r>
            <a:r>
              <a:rPr kumimoji="0" lang="fr-CA" b="0" i="0" u="none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(38,75 </a:t>
            </a:r>
            <a:r>
              <a:rPr kumimoji="0" lang="fr-CA" b="0" i="0" u="none" strike="noStrike" kern="0" cap="none" spc="0" normalizeH="0" baseline="0" noProof="0" dirty="0" err="1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hrs</a:t>
            </a:r>
            <a:r>
              <a:rPr kumimoji="0" lang="fr-CA" b="0" i="0" u="none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/ </a:t>
            </a:r>
            <a:r>
              <a:rPr kumimoji="0" lang="fr-CA" b="0" i="0" u="none" strike="noStrike" kern="0" cap="none" spc="0" normalizeH="0" baseline="0" noProof="0" dirty="0" err="1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sem</a:t>
            </a:r>
            <a:r>
              <a:rPr kumimoji="0" lang="fr-CA" b="0" i="0" u="none" strike="noStrike" kern="0" cap="none" spc="0" normalizeH="0" baseline="0" noProof="0" dirty="0">
                <a:ln>
                  <a:noFill/>
                </a:ln>
                <a:solidFill>
                  <a:srgbClr val="243C4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)</a:t>
            </a:r>
            <a:endParaRPr lang="fr-CA" sz="1800" dirty="0">
              <a:sym typeface="Arial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BE56C76-A3A6-68DD-AC31-77EB1A214641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607999" y="5662372"/>
            <a:ext cx="113956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fr-CA" sz="1000" dirty="0"/>
              <a:t>Source : Conventions collectives et primes d’assurance médicaments de la FSSS – CSN pour un remboursement à 80 % des médicaments compilées par Services actuariels SAI.</a:t>
            </a:r>
          </a:p>
          <a:p>
            <a:pPr marL="342900" indent="-342900">
              <a:buAutoNum type="arabicParenBoth"/>
            </a:pPr>
            <a:r>
              <a:rPr lang="fr-CA" sz="1000" dirty="0"/>
              <a:t>Source : Conventions collectives et primes d’assurance médicaments de la FSSS – CSN pour un remboursement à 80 % des médicaments compilées par Services actuariels SAI.</a:t>
            </a:r>
          </a:p>
          <a:p>
            <a:pPr marL="342900" indent="-342900">
              <a:buAutoNum type="arabicParenBoth"/>
            </a:pPr>
            <a:r>
              <a:rPr lang="fr-CA" sz="1000" dirty="0"/>
              <a:t>Source : Prime maximale du régime public d’assurance médicaments. 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0112CEA-660D-83EB-1C5B-01974362449C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241498" y="6145923"/>
            <a:ext cx="1510390" cy="524806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867165C2-BE85-91F6-1996-D4E9FB5016C9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7357928" y="5244649"/>
            <a:ext cx="72408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700" dirty="0"/>
              <a:t>2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9880B7A-AE5F-F71E-14E3-7B1D8DE76068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5261718" y="5244648"/>
            <a:ext cx="72408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700" dirty="0"/>
              <a:t>1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472725A-5877-BA9A-939D-6CE2F777567B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8730953" y="5258208"/>
            <a:ext cx="72408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700" dirty="0"/>
              <a:t>3</a:t>
            </a:r>
          </a:p>
        </p:txBody>
      </p:sp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78E80B7F-12D2-4433-9541-B06398C3AF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9962185"/>
              </p:ext>
            </p:extLst>
          </p:nvPr>
        </p:nvGraphicFramePr>
        <p:xfrm>
          <a:off x="712800" y="2352538"/>
          <a:ext cx="10588624" cy="3236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</p:spTree>
    <p:extLst>
      <p:ext uri="{BB962C8B-B14F-4D97-AF65-F5344CB8AC3E}">
        <p14:creationId xmlns:p14="http://schemas.microsoft.com/office/powerpoint/2010/main" val="39007462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8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heme/theme1.xml><?xml version="1.0" encoding="utf-8"?>
<a:theme xmlns:a="http://schemas.openxmlformats.org/drawingml/2006/main" name="Pages couverture">
  <a:themeElements>
    <a:clrScheme name="Custom 3">
      <a:dk1>
        <a:srgbClr val="243C4C"/>
      </a:dk1>
      <a:lt1>
        <a:srgbClr val="FFFFFF"/>
      </a:lt1>
      <a:dk2>
        <a:srgbClr val="3C7094"/>
      </a:dk2>
      <a:lt2>
        <a:srgbClr val="B4B0AC"/>
      </a:lt2>
      <a:accent1>
        <a:srgbClr val="243C4C"/>
      </a:accent1>
      <a:accent2>
        <a:srgbClr val="3C7094"/>
      </a:accent2>
      <a:accent3>
        <a:srgbClr val="78C0E4"/>
      </a:accent3>
      <a:accent4>
        <a:srgbClr val="403C38"/>
      </a:accent4>
      <a:accent5>
        <a:srgbClr val="706C68"/>
      </a:accent5>
      <a:accent6>
        <a:srgbClr val="B4B0AC"/>
      </a:accent6>
      <a:hlink>
        <a:srgbClr val="3C7094"/>
      </a:hlink>
      <a:folHlink>
        <a:srgbClr val="B4B0A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 SAI_16x9_FR" id="{0AE9DF13-3F13-4D2F-9AD2-00E0449855E4}" vid="{EAE57870-03AA-4078-B594-0938C18B51E1}"/>
    </a:ext>
  </a:extLst>
</a:theme>
</file>

<file path=ppt/theme/theme2.xml><?xml version="1.0" encoding="utf-8"?>
<a:theme xmlns:a="http://schemas.openxmlformats.org/drawingml/2006/main" name="Contenu texte">
  <a:themeElements>
    <a:clrScheme name="Personnalisé 1">
      <a:dk1>
        <a:srgbClr val="243C4C"/>
      </a:dk1>
      <a:lt1>
        <a:srgbClr val="FFFFFF"/>
      </a:lt1>
      <a:dk2>
        <a:srgbClr val="3C7094"/>
      </a:dk2>
      <a:lt2>
        <a:srgbClr val="B4B0AC"/>
      </a:lt2>
      <a:accent1>
        <a:srgbClr val="243C4C"/>
      </a:accent1>
      <a:accent2>
        <a:srgbClr val="3C7094"/>
      </a:accent2>
      <a:accent3>
        <a:srgbClr val="78C0E4"/>
      </a:accent3>
      <a:accent4>
        <a:srgbClr val="403C38"/>
      </a:accent4>
      <a:accent5>
        <a:srgbClr val="706C68"/>
      </a:accent5>
      <a:accent6>
        <a:srgbClr val="B4B0AC"/>
      </a:accent6>
      <a:hlink>
        <a:srgbClr val="3C7094"/>
      </a:hlink>
      <a:folHlink>
        <a:srgbClr val="B4B0AC"/>
      </a:folHlink>
    </a:clrScheme>
    <a:fontScheme name="SAI Pol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 SAI_16x9_FR" id="{0AE9DF13-3F13-4D2F-9AD2-00E0449855E4}" vid="{C8FB68C5-2360-4DD4-B51F-206944731913}"/>
    </a:ext>
  </a:extLst>
</a:theme>
</file>

<file path=ppt/theme/theme3.xml><?xml version="1.0" encoding="utf-8"?>
<a:theme xmlns:a="http://schemas.openxmlformats.org/drawingml/2006/main" name="Sections et période de ques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 SAI_16x9_FR" id="{0AE9DF13-3F13-4D2F-9AD2-00E0449855E4}" vid="{83AE082F-3937-4B04-8EAD-24A867047BB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SAI_16x9_FR</Template>
  <TotalTime>6748</TotalTime>
  <Words>1719</Words>
  <Application>Microsoft Office PowerPoint</Application>
  <PresentationFormat>Grand écran</PresentationFormat>
  <Paragraphs>218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22</vt:i4>
      </vt:variant>
    </vt:vector>
  </HeadingPairs>
  <TitlesOfParts>
    <vt:vector size="28" baseType="lpstr">
      <vt:lpstr>Arial</vt:lpstr>
      <vt:lpstr>Calibri</vt:lpstr>
      <vt:lpstr>Wingdings</vt:lpstr>
      <vt:lpstr>Pages couverture</vt:lpstr>
      <vt:lpstr>Contenu texte</vt:lpstr>
      <vt:lpstr>Sections et période de question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Jonathan Bohm</dc:creator>
  <cp:lastModifiedBy>Yanick Comeau</cp:lastModifiedBy>
  <cp:revision>186</cp:revision>
  <cp:lastPrinted>2025-06-02T18:55:30Z</cp:lastPrinted>
  <dcterms:created xsi:type="dcterms:W3CDTF">2023-03-13T20:26:11Z</dcterms:created>
  <dcterms:modified xsi:type="dcterms:W3CDTF">2025-06-02T18:55:33Z</dcterms:modified>
</cp:coreProperties>
</file>